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40"/>
  </p:notesMasterIdLst>
  <p:handoutMasterIdLst>
    <p:handoutMasterId r:id="rId41"/>
  </p:handoutMasterIdLst>
  <p:sldIdLst>
    <p:sldId id="302" r:id="rId2"/>
    <p:sldId id="258" r:id="rId3"/>
    <p:sldId id="399" r:id="rId4"/>
    <p:sldId id="584" r:id="rId5"/>
    <p:sldId id="585" r:id="rId6"/>
    <p:sldId id="586" r:id="rId7"/>
    <p:sldId id="587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595" r:id="rId16"/>
    <p:sldId id="596" r:id="rId17"/>
    <p:sldId id="597" r:id="rId18"/>
    <p:sldId id="598" r:id="rId19"/>
    <p:sldId id="599" r:id="rId20"/>
    <p:sldId id="600" r:id="rId21"/>
    <p:sldId id="601" r:id="rId22"/>
    <p:sldId id="602" r:id="rId23"/>
    <p:sldId id="603" r:id="rId24"/>
    <p:sldId id="604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15" r:id="rId34"/>
    <p:sldId id="616" r:id="rId35"/>
    <p:sldId id="617" r:id="rId36"/>
    <p:sldId id="613" r:id="rId37"/>
    <p:sldId id="614" r:id="rId38"/>
    <p:sldId id="330" r:id="rId39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9857" autoAdjust="0"/>
  </p:normalViewPr>
  <p:slideViewPr>
    <p:cSldViewPr showGuides="1">
      <p:cViewPr varScale="1">
        <p:scale>
          <a:sx n="111" d="100"/>
          <a:sy n="111" d="100"/>
        </p:scale>
        <p:origin x="-1794" y="-78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6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/38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Wingdings" pitchFamily="2" charset="2"/>
              <a:buChar char="v"/>
            </a:pPr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marL="534988" lvl="1" indent="-2651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FF0000"/>
              </a:buClr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marL="717550" lvl="2" indent="-1778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Font typeface="Arial" pitchFamily="34" charset="0"/>
              <a:buChar char="•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marL="982663" lvl="4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269875" algn="l"/>
                <a:tab pos="1698625" algn="l"/>
              </a:tabLst>
            </a:pPr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 smtClean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  <a:tab pos="1698625" algn="l"/>
        </a:tabLst>
        <a:defRPr lang="en-US" altLang="ko-KR" sz="21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tabLst>
          <a:tab pos="269875" algn="l"/>
          <a:tab pos="1698625" algn="l"/>
        </a:tabLst>
        <a:defRPr lang="en-US" altLang="ko-KR" sz="18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87438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tabLst>
          <a:tab pos="269875" algn="l"/>
          <a:tab pos="1698625" algn="l"/>
        </a:tabLst>
        <a:defRPr lang="ko-KR" altLang="en-US" sz="1600" kern="1200" baseline="0" dirty="0" smtClean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디자인 리서치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12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디자인의 두 가지 방향</a:t>
            </a:r>
            <a:endParaRPr lang="en-US" altLang="ko-KR" dirty="0"/>
          </a:p>
          <a:p>
            <a:pPr lvl="1"/>
            <a:r>
              <a:rPr lang="ko-KR" altLang="en-US" dirty="0" smtClean="0"/>
              <a:t>좋은 웹 사이트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성공한 웹 사이트가 되려면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/>
              <a:t>웹 사이트의 목적에 맞게 기능적인 면과 미적인 면이 서로 조화를 이루어야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/>
              <a:t>디자인을 통해 기능적이면서 아름답고</a:t>
            </a:r>
            <a:r>
              <a:rPr lang="en-US" altLang="ko-KR" dirty="0"/>
              <a:t>, </a:t>
            </a:r>
            <a:r>
              <a:rPr lang="ko-KR" altLang="en-US" dirty="0"/>
              <a:t>또 시각적 개성이 드러나는 미적 측면을 동시에 </a:t>
            </a:r>
            <a:r>
              <a:rPr lang="ko-KR" altLang="en-US" dirty="0" smtClean="0"/>
              <a:t>만족시켜야 함</a:t>
            </a:r>
            <a:endParaRPr lang="en-US" altLang="ko-KR" dirty="0" smtClean="0"/>
          </a:p>
          <a:p>
            <a:pPr lvl="4"/>
            <a:r>
              <a:rPr lang="ko-KR" altLang="en-US" dirty="0"/>
              <a:t>이 두 가지 문제는 결코 상충되는 </a:t>
            </a:r>
            <a:r>
              <a:rPr lang="ko-KR" altLang="en-US" dirty="0" smtClean="0"/>
              <a:t>것이 </a:t>
            </a:r>
            <a:r>
              <a:rPr lang="ko-KR" altLang="en-US" dirty="0"/>
              <a:t>아니다</a:t>
            </a:r>
            <a:r>
              <a:rPr lang="en-US" altLang="ko-KR" dirty="0"/>
              <a:t>. </a:t>
            </a:r>
            <a:r>
              <a:rPr lang="ko-KR" altLang="en-US" dirty="0"/>
              <a:t>훌륭한 디자인이란 두 가지 문제를 모두 만족시키는 최적의 해결 방안을 제시하는 것이다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12-3] </a:t>
            </a:r>
            <a:r>
              <a:rPr lang="ko-KR" altLang="en-US" dirty="0"/>
              <a:t>조형적 독창성과 예술성을 추구한 </a:t>
            </a:r>
            <a:r>
              <a:rPr lang="ko-KR" altLang="en-US" dirty="0" smtClean="0"/>
              <a:t>디자이너의 </a:t>
            </a:r>
            <a:r>
              <a:rPr lang="ko-KR" altLang="en-US" dirty="0"/>
              <a:t>포트폴리오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ko-KR" altLang="en-US" dirty="0"/>
              <a:t>국내 디자이너의 개인 </a:t>
            </a:r>
            <a:r>
              <a:rPr lang="ko-KR" altLang="en-US" dirty="0" smtClean="0"/>
              <a:t>홈페이지</a:t>
            </a:r>
            <a:r>
              <a:rPr lang="en-US" altLang="ko-KR" dirty="0" smtClean="0"/>
              <a:t>(</a:t>
            </a:r>
            <a:r>
              <a:rPr lang="en-US" altLang="ko-KR" dirty="0"/>
              <a:t>http://www.kazustyle.com)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국내 디자이너의 개인 홈페이지</a:t>
            </a:r>
            <a:r>
              <a:rPr lang="en-US" altLang="ko-KR" dirty="0"/>
              <a:t>(http://www.kazustyle.com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차별화된 인상을 남기기 위해 조형적 독창성과 예술성을 추구하고 </a:t>
            </a:r>
            <a:r>
              <a:rPr lang="ko-KR" altLang="en-US" dirty="0" smtClean="0"/>
              <a:t>있는 </a:t>
            </a:r>
            <a:r>
              <a:rPr lang="ko-KR" altLang="en-US" dirty="0"/>
              <a:t>디자이너의 포트폴리오 웹 사이트다</a:t>
            </a:r>
            <a:r>
              <a:rPr lang="en-US" altLang="ko-KR" dirty="0"/>
              <a:t>.</a:t>
            </a:r>
            <a:endParaRPr lang="ko-KR" altLang="en-US" dirty="0" smtClean="0"/>
          </a:p>
          <a:p>
            <a:pPr lvl="2"/>
            <a:endParaRPr lang="ko-KR" altLang="en-US" dirty="0"/>
          </a:p>
        </p:txBody>
      </p:sp>
      <p:pic>
        <p:nvPicPr>
          <p:cNvPr id="4100" name="Picture 4" descr="C:\Users\Hiya\Desktop\Task\001_한빛_강의교안\ch12\ch12-1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811" y="2132856"/>
            <a:ext cx="2573645" cy="21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Hiya\Desktop\Task\001_한빛_강의교안\ch12\ch12-0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17" y="2132856"/>
            <a:ext cx="2214090" cy="427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ya\Desktop\Task\001_한빛_강의교안\ch12\ch12-1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5" y="2132856"/>
            <a:ext cx="2594888" cy="21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Hiya\Desktop\Task\001_한빛_강의교안\ch12\ch12-1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365104"/>
            <a:ext cx="2537225" cy="21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Hiya\Desktop\Task\001_한빛_강의교안\ch12\ch12-13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509" y="4409978"/>
            <a:ext cx="2591855" cy="21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 사이트에서 웹 디자인의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역할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정보를 알기 쉽게 전달한다</a:t>
            </a:r>
            <a:r>
              <a:rPr lang="en-US" altLang="ko-KR" dirty="0" smtClean="0"/>
              <a:t>. </a:t>
            </a:r>
          </a:p>
          <a:p>
            <a:pPr lvl="3"/>
            <a:r>
              <a:rPr lang="ko-KR" altLang="en-US" dirty="0"/>
              <a:t>사용의 편의성을 </a:t>
            </a:r>
            <a:r>
              <a:rPr lang="ko-KR" altLang="en-US" dirty="0" smtClean="0"/>
              <a:t>높인다</a:t>
            </a:r>
            <a:endParaRPr lang="en-US" altLang="ko-KR" dirty="0" smtClean="0"/>
          </a:p>
          <a:p>
            <a:pPr lvl="3"/>
            <a:r>
              <a:rPr lang="ko-KR" altLang="en-US" dirty="0"/>
              <a:t>사용자 참여를 </a:t>
            </a:r>
            <a:r>
              <a:rPr lang="ko-KR" altLang="en-US" dirty="0" smtClean="0"/>
              <a:t>유도한다</a:t>
            </a:r>
            <a:endParaRPr lang="en-US" altLang="ko-KR" dirty="0" smtClean="0"/>
          </a:p>
          <a:p>
            <a:pPr lvl="3"/>
            <a:r>
              <a:rPr lang="ko-KR" altLang="en-US" dirty="0"/>
              <a:t>시각적</a:t>
            </a:r>
            <a:r>
              <a:rPr lang="en-US" altLang="ko-KR" dirty="0"/>
              <a:t>, </a:t>
            </a:r>
            <a:r>
              <a:rPr lang="ko-KR" altLang="en-US" dirty="0"/>
              <a:t>청각적 즐거움을 </a:t>
            </a:r>
            <a:r>
              <a:rPr lang="ko-KR" altLang="en-US" dirty="0" smtClean="0"/>
              <a:t>준다</a:t>
            </a:r>
            <a:endParaRPr lang="en-US" altLang="ko-KR" dirty="0" smtClean="0"/>
          </a:p>
          <a:p>
            <a:pPr lvl="3"/>
            <a:r>
              <a:rPr lang="ko-KR" altLang="en-US" dirty="0"/>
              <a:t>긍정적 인상을 </a:t>
            </a:r>
            <a:r>
              <a:rPr lang="ko-KR" altLang="en-US" dirty="0" smtClean="0"/>
              <a:t>심어준다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정보를 알기 쉽게 </a:t>
            </a:r>
            <a:r>
              <a:rPr lang="ko-KR" altLang="en-US" dirty="0" smtClean="0"/>
              <a:t>전달한다</a:t>
            </a:r>
            <a:endParaRPr lang="en-US" altLang="ko-KR" dirty="0" smtClean="0"/>
          </a:p>
          <a:p>
            <a:pPr lvl="2"/>
            <a:r>
              <a:rPr lang="ko-KR" altLang="en-US" dirty="0"/>
              <a:t>디자인은 일관성 있는 개념적 구조를 제공하고</a:t>
            </a:r>
            <a:r>
              <a:rPr lang="en-US" altLang="ko-KR" dirty="0"/>
              <a:t>, </a:t>
            </a:r>
            <a:r>
              <a:rPr lang="ko-KR" altLang="en-US" dirty="0"/>
              <a:t>내용을 파악하기 쉽게 페이지 구성 요소를 </a:t>
            </a:r>
            <a:r>
              <a:rPr lang="ko-KR" altLang="en-US" dirty="0" smtClean="0"/>
              <a:t>배치하며 크기</a:t>
            </a:r>
            <a:r>
              <a:rPr lang="en-US" altLang="ko-KR" dirty="0"/>
              <a:t>, </a:t>
            </a:r>
            <a:r>
              <a:rPr lang="ko-KR" altLang="en-US" dirty="0"/>
              <a:t>색상 등을 </a:t>
            </a:r>
            <a:r>
              <a:rPr lang="ko-KR" altLang="en-US" dirty="0" smtClean="0"/>
              <a:t>조정함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</a:t>
            </a:r>
            <a:r>
              <a:rPr lang="ko-KR" altLang="en-US" dirty="0"/>
              <a:t>정보와 그래픽 정보를 적절히 혼합하여 내용의 이해를 </a:t>
            </a:r>
            <a:r>
              <a:rPr lang="ko-KR" altLang="en-US" dirty="0" smtClean="0"/>
              <a:t>도움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12-4] </a:t>
            </a:r>
            <a:r>
              <a:rPr lang="ko-KR" altLang="en-US" dirty="0" smtClean="0"/>
              <a:t>내용을 파악하기 쉽도록 구성한 디자인</a:t>
            </a:r>
            <a:endParaRPr lang="en-US" altLang="ko-KR" dirty="0" smtClean="0"/>
          </a:p>
          <a:p>
            <a:pPr lvl="3"/>
            <a:r>
              <a:rPr lang="ko-KR" altLang="en-US" dirty="0"/>
              <a:t>컬러로 집중도를 높인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4"/>
            <a:r>
              <a:rPr lang="en-US" altLang="ko-KR" dirty="0"/>
              <a:t>A, B, C </a:t>
            </a:r>
            <a:r>
              <a:rPr lang="ko-KR" altLang="en-US" dirty="0"/>
              <a:t>유형에 따라 컬러를 다르게 사용하여 내용을 쉽게 </a:t>
            </a:r>
            <a:r>
              <a:rPr lang="ko-KR" altLang="en-US" dirty="0" smtClean="0"/>
              <a:t>구분할 </a:t>
            </a:r>
            <a:r>
              <a:rPr lang="ko-KR" altLang="en-US" dirty="0"/>
              <a:t>수 있으며</a:t>
            </a:r>
            <a:r>
              <a:rPr lang="en-US" altLang="ko-KR" dirty="0"/>
              <a:t>, </a:t>
            </a:r>
            <a:r>
              <a:rPr lang="ko-KR" altLang="en-US" dirty="0"/>
              <a:t>텍스트가 많은 페이지임에도 불구하고 </a:t>
            </a:r>
            <a:r>
              <a:rPr lang="ko-KR" altLang="en-US" dirty="0" smtClean="0"/>
              <a:t>내용이 한눈에 </a:t>
            </a:r>
            <a:r>
              <a:rPr lang="ko-KR" altLang="en-US" dirty="0"/>
              <a:t>들어올 수 있도록 시각적인 </a:t>
            </a:r>
            <a:r>
              <a:rPr lang="ko-KR" altLang="en-US" dirty="0" err="1"/>
              <a:t>집중도를</a:t>
            </a:r>
            <a:r>
              <a:rPr lang="ko-KR" altLang="en-US" dirty="0"/>
              <a:t> 높이고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C:\Users\Hiya\Desktop\Task\001_한빛_강의교안\ch12\ch12-1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3216194" cy="400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12-4] </a:t>
            </a:r>
            <a:r>
              <a:rPr lang="ko-KR" altLang="en-US" dirty="0"/>
              <a:t>내용을 파악하기 쉽도록 구성한 디자인</a:t>
            </a:r>
            <a:endParaRPr lang="en-US" altLang="ko-KR" dirty="0"/>
          </a:p>
          <a:p>
            <a:pPr lvl="2"/>
            <a:r>
              <a:rPr lang="ko-KR" altLang="en-US" dirty="0"/>
              <a:t>과정을 분리해서 시각화시킨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4"/>
            <a:r>
              <a:rPr lang="ko-KR" altLang="en-US" dirty="0"/>
              <a:t>까다롭게 느껴질 수 있는 설명을 각 과정으로 분리해서 쉽게 이해할 수 있도록 </a:t>
            </a:r>
            <a:r>
              <a:rPr lang="ko-KR" altLang="en-US" dirty="0" smtClean="0"/>
              <a:t>시각화하였다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긴 문장으로 </a:t>
            </a:r>
            <a:r>
              <a:rPr lang="ko-KR" altLang="en-US" dirty="0" smtClean="0"/>
              <a:t>설명하기보다는 </a:t>
            </a:r>
            <a:r>
              <a:rPr lang="ko-KR" altLang="en-US" dirty="0"/>
              <a:t>안으로 처리하여 내용을 읽어보지 않아도 한눈에 파악할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C:\Users\Hiya\Desktop\Task\001_한빛_강의교안\ch12\ch12-1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53" y="2961858"/>
            <a:ext cx="6558915" cy="305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사이트에서 웹 디자인의 </a:t>
            </a:r>
            <a:r>
              <a:rPr lang="en-US" altLang="ko-KR" dirty="0"/>
              <a:t>5</a:t>
            </a:r>
            <a:r>
              <a:rPr lang="ko-KR" altLang="en-US" dirty="0"/>
              <a:t>가지 역할</a:t>
            </a:r>
            <a:endParaRPr lang="en-US" altLang="ko-KR" dirty="0"/>
          </a:p>
          <a:p>
            <a:pPr lvl="1"/>
            <a:r>
              <a:rPr lang="ko-KR" altLang="en-US" dirty="0"/>
              <a:t>사용의 편의성을 </a:t>
            </a:r>
            <a:r>
              <a:rPr lang="ko-KR" altLang="en-US" dirty="0" smtClean="0"/>
              <a:t>높인다</a:t>
            </a:r>
            <a:endParaRPr lang="en-US" altLang="ko-KR" dirty="0" smtClean="0"/>
          </a:p>
          <a:p>
            <a:pPr lvl="3"/>
            <a:r>
              <a:rPr lang="ko-KR" altLang="en-US" dirty="0"/>
              <a:t>웹 디자인은 사용자 중심으로 설계되어 있으므로 사용의 편의성을 높여주어야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r>
              <a:rPr lang="ko-KR" altLang="en-US" dirty="0"/>
              <a:t>화면을 통해 정보를 쉽게 파악할 수 있도록 정리하여 </a:t>
            </a:r>
            <a:r>
              <a:rPr lang="ko-KR" altLang="en-US" dirty="0" smtClean="0"/>
              <a:t>보여 준다든가</a:t>
            </a:r>
            <a:r>
              <a:rPr lang="en-US" altLang="ko-KR" dirty="0"/>
              <a:t>, </a:t>
            </a:r>
            <a:r>
              <a:rPr lang="ko-KR" altLang="en-US" dirty="0"/>
              <a:t>아이콘 디자인을 직관적으로 이해할 수 </a:t>
            </a:r>
            <a:r>
              <a:rPr lang="ko-KR" altLang="en-US" dirty="0" smtClean="0"/>
              <a:t>있도록 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12-5] </a:t>
            </a:r>
            <a:r>
              <a:rPr lang="ko-KR" altLang="en-US" dirty="0"/>
              <a:t>사용 편의성이 높은 웹 사이트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2"/>
            <a:r>
              <a:rPr lang="ko-KR" altLang="en-US" dirty="0"/>
              <a:t>구글의 개인화 서비스</a:t>
            </a:r>
            <a:r>
              <a:rPr lang="en-US" altLang="ko-KR" dirty="0"/>
              <a:t>(http://www.google.co.kr/ig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사용자 중심의 레이아웃 편집이 가능하도록 설계되어 있어 사용자의 편의를 돕는다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메뉴를 </a:t>
            </a:r>
            <a:r>
              <a:rPr lang="ko-KR" altLang="en-US" dirty="0"/>
              <a:t>선택하면 화면 이동 </a:t>
            </a:r>
            <a:r>
              <a:rPr lang="ko-KR" altLang="en-US" dirty="0" smtClean="0"/>
              <a:t>없이 </a:t>
            </a:r>
            <a:r>
              <a:rPr lang="ko-KR" altLang="en-US" dirty="0"/>
              <a:t>화면 구조가 바뀌며</a:t>
            </a:r>
            <a:r>
              <a:rPr lang="en-US" altLang="ko-KR" dirty="0"/>
              <a:t>, </a:t>
            </a:r>
            <a:r>
              <a:rPr lang="ko-KR" altLang="en-US" dirty="0"/>
              <a:t>옮기려는 영역을 마우스로 끌어다 놓으면 원하는 위치로 바로 재배치되는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70" name="Picture 2" descr="C:\Users\Hiya\Desktop\Task\001_한빛_강의교안\ch12\ch12-1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63" y="5173609"/>
            <a:ext cx="3093589" cy="164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Hiya\Desktop\Task\001_한빛_강의교안\ch12\ch12-1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64" y="5157192"/>
            <a:ext cx="3116088" cy="165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12-5] </a:t>
            </a:r>
            <a:r>
              <a:rPr lang="ko-KR" altLang="en-US" dirty="0"/>
              <a:t>사용 편의성이 높은 웹 사이트 디자인</a:t>
            </a:r>
            <a:endParaRPr lang="en-US" altLang="ko-KR" dirty="0"/>
          </a:p>
          <a:p>
            <a:pPr lvl="2"/>
            <a:r>
              <a:rPr lang="ko-KR" altLang="en-US" dirty="0"/>
              <a:t>패닉닷컴의 쇼핑몰</a:t>
            </a:r>
            <a:r>
              <a:rPr lang="en-US" altLang="ko-KR" dirty="0"/>
              <a:t>(http://panic.com/goods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사용자 중심의 장바구니 기능으로 사용자의 편의를 돕는다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화면 </a:t>
            </a:r>
            <a:r>
              <a:rPr lang="ko-KR" altLang="en-US" dirty="0"/>
              <a:t>아래쪽에 쇼핑 </a:t>
            </a:r>
            <a:r>
              <a:rPr lang="ko-KR" altLang="en-US" dirty="0" err="1"/>
              <a:t>카트라는</a:t>
            </a:r>
            <a:r>
              <a:rPr lang="ko-KR" altLang="en-US" dirty="0"/>
              <a:t> 영역이 있다</a:t>
            </a:r>
            <a:r>
              <a:rPr lang="en-US" altLang="ko-KR" dirty="0"/>
              <a:t>. </a:t>
            </a:r>
            <a:r>
              <a:rPr lang="ko-KR" altLang="en-US" dirty="0" err="1" smtClean="0"/>
              <a:t>패닉닷컴에서는</a:t>
            </a:r>
            <a:r>
              <a:rPr lang="ko-KR" altLang="en-US" dirty="0" smtClean="0"/>
              <a:t> </a:t>
            </a:r>
            <a:r>
              <a:rPr lang="ko-KR" altLang="en-US" dirty="0"/>
              <a:t>셔츠를 구경하다가 상품 오른쪽에 있는 </a:t>
            </a:r>
            <a:r>
              <a:rPr lang="en-US" altLang="ko-KR" dirty="0"/>
              <a:t>+ </a:t>
            </a:r>
            <a:r>
              <a:rPr lang="ko-KR" altLang="en-US" dirty="0"/>
              <a:t>기호를 누르거나 셔츠를 쇼핑 </a:t>
            </a:r>
            <a:r>
              <a:rPr lang="ko-KR" altLang="en-US" dirty="0" err="1"/>
              <a:t>카트에</a:t>
            </a:r>
            <a:r>
              <a:rPr lang="ko-KR" altLang="en-US" dirty="0"/>
              <a:t> 끌어다 놓는 방식으로 </a:t>
            </a:r>
            <a:r>
              <a:rPr lang="ko-KR" altLang="en-US" dirty="0" smtClean="0"/>
              <a:t>쇼핑을 할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r>
              <a:rPr lang="ko-KR" altLang="en-US" dirty="0"/>
              <a:t>반대로 빼야 할 물품은 쇼핑 </a:t>
            </a:r>
            <a:r>
              <a:rPr lang="ko-KR" altLang="en-US" dirty="0" err="1"/>
              <a:t>카트에서</a:t>
            </a:r>
            <a:r>
              <a:rPr lang="ko-KR" altLang="en-US" dirty="0"/>
              <a:t> 진열 화면으로 끌어다 놓으면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194" name="Picture 2" descr="C:\Users\Hiya\Desktop\Task\001_한빛_강의교안\ch12\ch12-1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" y="3009652"/>
            <a:ext cx="4521088" cy="27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Hiya\Desktop\Task\001_한빛_강의교안\ch12\ch12-2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9652"/>
            <a:ext cx="4521088" cy="27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사이트에서 웹 디자인의 </a:t>
            </a:r>
            <a:r>
              <a:rPr lang="en-US" altLang="ko-KR" dirty="0"/>
              <a:t>5</a:t>
            </a:r>
            <a:r>
              <a:rPr lang="ko-KR" altLang="en-US" dirty="0"/>
              <a:t>가지 역할</a:t>
            </a:r>
            <a:endParaRPr lang="en-US" altLang="ko-KR" dirty="0"/>
          </a:p>
          <a:p>
            <a:pPr lvl="1"/>
            <a:r>
              <a:rPr lang="ko-KR" altLang="en-US" dirty="0"/>
              <a:t>사용자 참여를 </a:t>
            </a:r>
            <a:r>
              <a:rPr lang="ko-KR" altLang="en-US" dirty="0" smtClean="0"/>
              <a:t>유도한다</a:t>
            </a:r>
            <a:endParaRPr lang="en-US" altLang="ko-KR" dirty="0" smtClean="0"/>
          </a:p>
          <a:p>
            <a:pPr lvl="3"/>
            <a:r>
              <a:rPr lang="ko-KR" altLang="en-US" dirty="0"/>
              <a:t>웹 디자인을 통해 웹 </a:t>
            </a:r>
            <a:r>
              <a:rPr lang="ko-KR" altLang="en-US" dirty="0" smtClean="0"/>
              <a:t>사이트의 </a:t>
            </a:r>
            <a:r>
              <a:rPr lang="ko-KR" altLang="en-US" dirty="0"/>
              <a:t>이러한 특성을 잘 살릴 수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사용자를 </a:t>
            </a:r>
            <a:r>
              <a:rPr lang="ko-KR" altLang="en-US" dirty="0"/>
              <a:t>웹 사이트에 몰입하게 하고</a:t>
            </a:r>
            <a:r>
              <a:rPr lang="en-US" altLang="ko-KR" dirty="0"/>
              <a:t>, </a:t>
            </a:r>
            <a:r>
              <a:rPr lang="ko-KR" altLang="en-US" dirty="0"/>
              <a:t>오래 머무르도록 </a:t>
            </a:r>
            <a:r>
              <a:rPr lang="ko-KR" altLang="en-US" dirty="0" smtClean="0"/>
              <a:t>하기 </a:t>
            </a:r>
            <a:r>
              <a:rPr lang="ko-KR" altLang="en-US" dirty="0"/>
              <a:t>위한 상호 작용적 </a:t>
            </a:r>
            <a:r>
              <a:rPr lang="ko-KR" altLang="en-US" dirty="0" err="1"/>
              <a:t>콘텐츠</a:t>
            </a:r>
            <a:r>
              <a:rPr lang="ko-KR" altLang="en-US" dirty="0"/>
              <a:t> 제공과 디자인 역할이 </a:t>
            </a:r>
            <a:r>
              <a:rPr lang="ko-KR" altLang="en-US" dirty="0" smtClean="0"/>
              <a:t>요구됨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12-6] </a:t>
            </a:r>
            <a:r>
              <a:rPr lang="ko-KR" altLang="en-US" dirty="0"/>
              <a:t>사용자 참여를 유도하는 </a:t>
            </a:r>
            <a:r>
              <a:rPr lang="ko-KR" altLang="en-US" dirty="0" err="1"/>
              <a:t>콘텐츠와</a:t>
            </a:r>
            <a:r>
              <a:rPr lang="ko-KR" altLang="en-US" dirty="0"/>
              <a:t>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3"/>
            <a:r>
              <a:rPr lang="ko-KR" altLang="en-US" dirty="0"/>
              <a:t>싸이월드의 다양한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4"/>
            <a:r>
              <a:rPr lang="ko-KR" altLang="en-US" dirty="0"/>
              <a:t>사용자의 참여를 유도하는 </a:t>
            </a:r>
            <a:r>
              <a:rPr lang="ko-KR" altLang="en-US" dirty="0" err="1" smtClean="0"/>
              <a:t>콘텐츠로</a:t>
            </a:r>
            <a:r>
              <a:rPr lang="ko-KR" altLang="en-US" dirty="0" smtClean="0"/>
              <a:t> </a:t>
            </a:r>
            <a:r>
              <a:rPr lang="ko-KR" altLang="en-US" dirty="0"/>
              <a:t>쪽지 쓰기</a:t>
            </a:r>
            <a:r>
              <a:rPr lang="en-US" altLang="ko-KR" dirty="0"/>
              <a:t>, </a:t>
            </a:r>
            <a:r>
              <a:rPr lang="ko-KR" altLang="en-US" dirty="0" err="1"/>
              <a:t>채팅하기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ko-KR" altLang="en-US" dirty="0"/>
              <a:t> 쓰기 등이 있다</a:t>
            </a:r>
          </a:p>
        </p:txBody>
      </p:sp>
      <p:pic>
        <p:nvPicPr>
          <p:cNvPr id="9218" name="Picture 2" descr="C:\Users\Hiya\Desktop\Task\001_한빛_강의교안\ch12\ch12-2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99180"/>
            <a:ext cx="2605215" cy="227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Hiya\Desktop\Task\001_한빛_강의교안\ch12\ch12-2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64" y="4351912"/>
            <a:ext cx="1610591" cy="217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사이트에서 웹 디자인의 </a:t>
            </a:r>
            <a:r>
              <a:rPr lang="en-US" altLang="ko-KR" dirty="0"/>
              <a:t>5</a:t>
            </a:r>
            <a:r>
              <a:rPr lang="ko-KR" altLang="en-US" dirty="0"/>
              <a:t>가지 역할</a:t>
            </a:r>
            <a:endParaRPr lang="en-US" altLang="ko-KR" dirty="0"/>
          </a:p>
          <a:p>
            <a:pPr lvl="1"/>
            <a:r>
              <a:rPr lang="ko-KR" altLang="en-US" dirty="0"/>
              <a:t>시각적</a:t>
            </a:r>
            <a:r>
              <a:rPr lang="en-US" altLang="ko-KR" dirty="0"/>
              <a:t>, </a:t>
            </a:r>
            <a:r>
              <a:rPr lang="ko-KR" altLang="en-US" dirty="0"/>
              <a:t>청각적 즐거움을 </a:t>
            </a:r>
            <a:r>
              <a:rPr lang="ko-KR" altLang="en-US" dirty="0" smtClean="0"/>
              <a:t>준다</a:t>
            </a:r>
            <a:endParaRPr lang="en-US" altLang="ko-KR" dirty="0" smtClean="0"/>
          </a:p>
          <a:p>
            <a:pPr lvl="3"/>
            <a:r>
              <a:rPr lang="ko-KR" altLang="en-US" dirty="0"/>
              <a:t>웹 사이트의 목적에 따라 시각적 즐거움이 중요하지 않을 </a:t>
            </a:r>
            <a:r>
              <a:rPr lang="ko-KR" altLang="en-US" dirty="0" err="1" smtClean="0"/>
              <a:t>수도있지만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시각적 즐거움은 동종의 다른 웹사이트와 차별화를 </a:t>
            </a:r>
            <a:r>
              <a:rPr lang="ko-KR" altLang="en-US" dirty="0"/>
              <a:t>줄 수 있고</a:t>
            </a:r>
            <a:r>
              <a:rPr lang="en-US" altLang="ko-KR" dirty="0"/>
              <a:t>, </a:t>
            </a:r>
            <a:r>
              <a:rPr lang="ko-KR" altLang="en-US" dirty="0"/>
              <a:t>웹 사이트의 성공에 큰 몫을 담당하는 요소가 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12-7] </a:t>
            </a:r>
            <a:r>
              <a:rPr lang="ko-KR" altLang="en-US" dirty="0"/>
              <a:t>시각적</a:t>
            </a:r>
            <a:r>
              <a:rPr lang="en-US" altLang="ko-KR" dirty="0"/>
              <a:t>, </a:t>
            </a:r>
            <a:r>
              <a:rPr lang="ko-KR" altLang="en-US" dirty="0"/>
              <a:t>청각적 즐거움을 주는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2"/>
            <a:r>
              <a:rPr lang="ko-KR" altLang="en-US" dirty="0"/>
              <a:t>스카이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smtClean="0"/>
              <a:t>스페이스</a:t>
            </a:r>
            <a:endParaRPr lang="en-US" altLang="ko-KR" dirty="0" smtClean="0"/>
          </a:p>
          <a:p>
            <a:pPr lvl="4"/>
            <a:r>
              <a:rPr lang="ko-KR" altLang="en-US" dirty="0"/>
              <a:t>이 웹 사이트에 들어가면 광활한 우주 속으로 들어온 것 같은 느낌을 받는다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무수히 반짝이는 별과 공전하는 별들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사실적인 </a:t>
            </a:r>
            <a:r>
              <a:rPr lang="ko-KR" altLang="en-US" dirty="0"/>
              <a:t>우주의 풍경은 </a:t>
            </a:r>
            <a:r>
              <a:rPr lang="en-US" altLang="ko-KR" dirty="0"/>
              <a:t>3D</a:t>
            </a:r>
            <a:r>
              <a:rPr lang="ko-KR" altLang="en-US" dirty="0"/>
              <a:t>에서 제작되어 생동감을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42" name="Picture 2" descr="C:\Users\Hiya\Desktop\Task\001_한빛_강의교안\ch12\ch12-24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36" y="4812339"/>
            <a:ext cx="3535796" cy="183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Hiya\Desktop\Task\001_한빛_강의교안\ch12\ch12-25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797152"/>
            <a:ext cx="3535795" cy="183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7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사이트에서 웹 디자인의 </a:t>
            </a:r>
            <a:r>
              <a:rPr lang="en-US" altLang="ko-KR" dirty="0"/>
              <a:t>5</a:t>
            </a:r>
            <a:r>
              <a:rPr lang="ko-KR" altLang="en-US" dirty="0"/>
              <a:t>가지 역할</a:t>
            </a:r>
            <a:endParaRPr lang="en-US" altLang="ko-KR" dirty="0"/>
          </a:p>
          <a:p>
            <a:pPr lvl="1"/>
            <a:r>
              <a:rPr lang="ko-KR" altLang="en-US" dirty="0"/>
              <a:t>긍정적 인상을 </a:t>
            </a:r>
            <a:r>
              <a:rPr lang="ko-KR" altLang="en-US" dirty="0" smtClean="0"/>
              <a:t>심어준다</a:t>
            </a:r>
            <a:endParaRPr lang="en-US" altLang="ko-KR" dirty="0" smtClean="0"/>
          </a:p>
          <a:p>
            <a:pPr lvl="3"/>
            <a:r>
              <a:rPr lang="ko-KR" altLang="en-US" dirty="0"/>
              <a:t>웹 디자인은 웹 사이트의 콘텐츠에 맞는 인상을 심어줌으로써 콘텐츠의 가치를 높여준다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12-8] </a:t>
            </a:r>
            <a:r>
              <a:rPr lang="ko-KR" altLang="en-US" dirty="0"/>
              <a:t>좋은 이미지를 심어주는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3"/>
            <a:r>
              <a:rPr lang="ko-KR" altLang="en-US" dirty="0"/>
              <a:t>유한 킴벌리</a:t>
            </a:r>
            <a:r>
              <a:rPr lang="en-US" altLang="ko-KR" dirty="0"/>
              <a:t>(http://www.yuhan-kimberly.co.kr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유한 </a:t>
            </a:r>
            <a:r>
              <a:rPr lang="ko-KR" altLang="en-US" dirty="0" err="1"/>
              <a:t>킴벌리는</a:t>
            </a:r>
            <a:r>
              <a:rPr lang="ko-KR" altLang="en-US" dirty="0"/>
              <a:t> 환경을 중시하고 환경의 한 부분인 인간을 소중히 하는 사상을 이념으로 한다</a:t>
            </a:r>
          </a:p>
        </p:txBody>
      </p:sp>
      <p:pic>
        <p:nvPicPr>
          <p:cNvPr id="11266" name="Picture 2" descr="C:\Users\Hiya\Desktop\Task\001_한빛_강의교안\ch12\ch12-28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79" y="4206355"/>
            <a:ext cx="3680169" cy="231898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Hiya\Desktop\Task\001_한빛_강의교안\ch12\ch12-29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311" y="4206355"/>
            <a:ext cx="3680169" cy="22878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7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>
            <a:normAutofit/>
          </a:bodyPr>
          <a:lstStyle/>
          <a:p>
            <a:pPr>
              <a:spcAft>
                <a:spcPct val="0"/>
              </a:spcAft>
              <a:buClr>
                <a:srgbClr val="215968"/>
              </a:buClr>
            </a:pPr>
            <a:r>
              <a:rPr lang="ko-KR" altLang="en-US" sz="2400" dirty="0" smtClean="0"/>
              <a:t> 디자인 </a:t>
            </a:r>
            <a:r>
              <a:rPr lang="ko-KR" altLang="en-US" sz="2400" dirty="0"/>
              <a:t>기획 설계의 방법을 알아본다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</a:pPr>
            <a:r>
              <a:rPr lang="ko-KR" altLang="en-US" sz="2400" dirty="0" smtClean="0"/>
              <a:t> 디자인 </a:t>
            </a:r>
            <a:r>
              <a:rPr lang="ko-KR" altLang="en-US" sz="2400" dirty="0"/>
              <a:t>리서치 방법을 이해한다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</a:pPr>
            <a:r>
              <a:rPr lang="ko-KR" altLang="en-US" sz="2400" dirty="0" smtClean="0"/>
              <a:t> 웹 </a:t>
            </a:r>
            <a:r>
              <a:rPr lang="ko-KR" altLang="en-US" sz="2400" dirty="0"/>
              <a:t>디자인의 목표를 파악하고 방향을 이해한다</a:t>
            </a:r>
            <a:r>
              <a:rPr lang="en-US" altLang="ko-KR" sz="2400" dirty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</a:pPr>
            <a:r>
              <a:rPr lang="ko-KR" altLang="en-US" sz="2400" dirty="0" smtClean="0"/>
              <a:t> 다양한 </a:t>
            </a:r>
            <a:r>
              <a:rPr lang="ko-KR" altLang="en-US" sz="2400" dirty="0"/>
              <a:t>웹 사이트 디자인을 스타일별로 조사해보고 분류하는 방법을 실습한다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/>
              <a:t>기능적 측면이 중요하게 요구되는 웹 사이트에는 어떠한 것이 있는지 찾아보고</a:t>
            </a:r>
            <a:r>
              <a:rPr lang="en-US" altLang="ko-KR" dirty="0"/>
              <a:t>, </a:t>
            </a:r>
            <a:r>
              <a:rPr lang="ko-KR" altLang="en-US" dirty="0"/>
              <a:t>그 이유가 무엇인지 </a:t>
            </a:r>
            <a:r>
              <a:rPr lang="ko-KR" altLang="en-US" dirty="0" smtClean="0"/>
              <a:t>설명해 본다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미적</a:t>
            </a:r>
            <a:r>
              <a:rPr lang="en-US" altLang="ko-KR" dirty="0"/>
              <a:t>, </a:t>
            </a:r>
            <a:r>
              <a:rPr lang="ko-KR" altLang="en-US" dirty="0"/>
              <a:t>심리적 측면이 중요하게 요구되는 웹 사이트에는 어떠한 것이 있는지 찾아보고</a:t>
            </a:r>
            <a:r>
              <a:rPr lang="en-US" altLang="ko-KR" dirty="0"/>
              <a:t>, </a:t>
            </a:r>
            <a:r>
              <a:rPr lang="ko-KR" altLang="en-US" dirty="0"/>
              <a:t>그 이유가 무엇인지 </a:t>
            </a:r>
            <a:r>
              <a:rPr lang="ko-KR" altLang="en-US" dirty="0" smtClean="0"/>
              <a:t>설명해본다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사이트 디자인의 </a:t>
            </a:r>
            <a:r>
              <a:rPr lang="en-US" altLang="ko-KR" dirty="0"/>
              <a:t>5</a:t>
            </a:r>
            <a:r>
              <a:rPr lang="ko-KR" altLang="en-US" dirty="0"/>
              <a:t>가지 역할을 대표할 수 있는 웹 사이트 사례를 찾아 그 이유가 무엇인지 설명해본다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/>
              <a:t>정보를 알기 쉽게 전달하는 웹 사이트 사례</a:t>
            </a:r>
          </a:p>
          <a:p>
            <a:pPr lvl="3"/>
            <a:r>
              <a:rPr lang="ko-KR" altLang="en-US" dirty="0" smtClean="0"/>
              <a:t>사용의 </a:t>
            </a:r>
            <a:r>
              <a:rPr lang="ko-KR" altLang="en-US" dirty="0"/>
              <a:t>편의성을 높이는 웹 사이트 사례</a:t>
            </a:r>
          </a:p>
          <a:p>
            <a:pPr lvl="3"/>
            <a:r>
              <a:rPr lang="ko-KR" altLang="en-US" dirty="0" smtClean="0"/>
              <a:t>사용자 </a:t>
            </a:r>
            <a:r>
              <a:rPr lang="ko-KR" altLang="en-US" dirty="0"/>
              <a:t>참여를 유도하는 웹 사이트 사례</a:t>
            </a:r>
          </a:p>
          <a:p>
            <a:pPr lvl="3"/>
            <a:r>
              <a:rPr lang="ko-KR" altLang="en-US" dirty="0" smtClean="0"/>
              <a:t>시각적</a:t>
            </a:r>
            <a:r>
              <a:rPr lang="en-US" altLang="ko-KR" dirty="0"/>
              <a:t>, </a:t>
            </a:r>
            <a:r>
              <a:rPr lang="ko-KR" altLang="en-US" dirty="0"/>
              <a:t>청각적 즐거움을 주는 웹 사이트 사례</a:t>
            </a:r>
          </a:p>
          <a:p>
            <a:pPr lvl="3"/>
            <a:r>
              <a:rPr lang="ko-KR" altLang="en-US" dirty="0" smtClean="0"/>
              <a:t>긍정적 </a:t>
            </a:r>
            <a:r>
              <a:rPr lang="ko-KR" altLang="en-US" dirty="0"/>
              <a:t>인상을 심어주는 웹 사이트 사례</a:t>
            </a:r>
          </a:p>
        </p:txBody>
      </p:sp>
    </p:spTree>
    <p:extLst>
      <p:ext uri="{BB962C8B-B14F-4D97-AF65-F5344CB8AC3E}">
        <p14:creationId xmlns:p14="http://schemas.microsoft.com/office/powerpoint/2010/main" val="38577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표현 기법에서 양식과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3"/>
            <a:r>
              <a:rPr lang="ko-KR" altLang="en-US" dirty="0"/>
              <a:t>표현 기법에서 양식과 스타일은 한 시대를 풍미했던 경향이라고 말할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r>
              <a:rPr lang="ko-KR" altLang="en-US" dirty="0"/>
              <a:t>현대의 웹 </a:t>
            </a:r>
            <a:r>
              <a:rPr lang="ko-KR" altLang="en-US" dirty="0" smtClean="0"/>
              <a:t>페이지와 </a:t>
            </a:r>
            <a:r>
              <a:rPr lang="ko-KR" altLang="en-US" dirty="0"/>
              <a:t>같은 커뮤니케이션 스크린을 디자인할 때는 제작 주기가 짧으면서도 스타일이 메시지 수용자 </a:t>
            </a:r>
            <a:r>
              <a:rPr lang="ko-KR" altLang="en-US" dirty="0" smtClean="0"/>
              <a:t>취향에 </a:t>
            </a:r>
            <a:r>
              <a:rPr lang="ko-KR" altLang="en-US" dirty="0"/>
              <a:t>부합되어야 하므로</a:t>
            </a:r>
            <a:r>
              <a:rPr lang="en-US" altLang="ko-KR" dirty="0"/>
              <a:t>, </a:t>
            </a:r>
            <a:r>
              <a:rPr lang="ko-KR" altLang="en-US" dirty="0"/>
              <a:t>다양한 표현 양식이 그래픽 스타일로 고려되어야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사이트 디자인 작업에서 표현을 위한 </a:t>
            </a:r>
            <a:r>
              <a:rPr lang="ko-KR" altLang="en-US" dirty="0" smtClean="0"/>
              <a:t>스타일이란</a:t>
            </a:r>
            <a:r>
              <a:rPr lang="en-US" altLang="ko-KR" dirty="0" smtClean="0"/>
              <a:t>?</a:t>
            </a:r>
          </a:p>
          <a:p>
            <a:pPr lvl="3"/>
            <a:r>
              <a:rPr lang="ko-KR" altLang="en-US" dirty="0"/>
              <a:t>디자인하고자 하는 대상의 뚜렷한 목적을 </a:t>
            </a:r>
            <a:r>
              <a:rPr lang="ko-KR" altLang="en-US" dirty="0" smtClean="0"/>
              <a:t>바르게 이해할 </a:t>
            </a:r>
            <a:r>
              <a:rPr lang="ko-KR" altLang="en-US" dirty="0"/>
              <a:t>때 비로소 정해질 수 있는 것이며</a:t>
            </a:r>
            <a:r>
              <a:rPr lang="en-US" altLang="ko-KR" dirty="0"/>
              <a:t>, </a:t>
            </a:r>
            <a:r>
              <a:rPr lang="ko-KR" altLang="en-US" dirty="0"/>
              <a:t>스크린 간의 동질성을 구축하는 데도 큰 역할을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77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12-9] </a:t>
            </a:r>
            <a:r>
              <a:rPr lang="ko-KR" altLang="en-US" dirty="0"/>
              <a:t>동질성을 구축한 디자인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en-US" altLang="ko-KR" dirty="0"/>
              <a:t>IBM(http://www.ibm.com</a:t>
            </a:r>
            <a:r>
              <a:rPr lang="en-US" altLang="ko-KR" dirty="0" smtClean="0"/>
              <a:t>)</a:t>
            </a:r>
          </a:p>
          <a:p>
            <a:pPr lvl="4"/>
            <a:r>
              <a:rPr lang="en-US" altLang="ko-KR" dirty="0"/>
              <a:t>IBM</a:t>
            </a:r>
            <a:r>
              <a:rPr lang="ko-KR" altLang="en-US" dirty="0"/>
              <a:t>의 웹 사이트에서는 파란 계통의 색을 사용하여 동질성을 구축했다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291" name="Picture 3" descr="C:\Users\Hiya\Desktop\Task\001_한빛_강의교안\ch12\ch12-3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20" y="2276872"/>
            <a:ext cx="4206452" cy="29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67544" y="2276872"/>
            <a:ext cx="7871002" cy="3802575"/>
            <a:chOff x="467544" y="2249397"/>
            <a:chExt cx="7871002" cy="3802575"/>
          </a:xfrm>
        </p:grpSpPr>
        <p:pic>
          <p:nvPicPr>
            <p:cNvPr id="12290" name="Picture 2" descr="C:\Users\Hiya\Desktop\Task\001_한빛_강의교안\ch12\ch12-31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249397"/>
              <a:ext cx="3724526" cy="3494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67544" y="5744195"/>
              <a:ext cx="3724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12-31] IBM 2007</a:t>
              </a:r>
              <a:endParaRPr lang="ko-KR" alt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14020" y="5157192"/>
              <a:ext cx="3724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12-32] IBM 2011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12-9] </a:t>
            </a:r>
            <a:r>
              <a:rPr lang="ko-KR" altLang="en-US" dirty="0"/>
              <a:t>동질성을 구축한 디자인 스타일</a:t>
            </a:r>
            <a:endParaRPr lang="en-US" altLang="ko-KR" dirty="0"/>
          </a:p>
          <a:p>
            <a:pPr lvl="2"/>
            <a:r>
              <a:rPr lang="en-US" altLang="ko-KR" dirty="0"/>
              <a:t>Apple(http://www.apple.com</a:t>
            </a:r>
            <a:r>
              <a:rPr lang="en-US" altLang="ko-KR" dirty="0" smtClean="0"/>
              <a:t>)</a:t>
            </a:r>
          </a:p>
          <a:p>
            <a:pPr lvl="4"/>
            <a:r>
              <a:rPr lang="en-US" altLang="ko-KR" dirty="0"/>
              <a:t>Apple</a:t>
            </a:r>
            <a:r>
              <a:rPr lang="ko-KR" altLang="en-US" dirty="0"/>
              <a:t>의 웹 사이트는 맑고 깨끗한 </a:t>
            </a:r>
            <a:r>
              <a:rPr lang="ko-KR" altLang="en-US" dirty="0" err="1"/>
              <a:t>비주얼을</a:t>
            </a:r>
            <a:r>
              <a:rPr lang="ko-KR" altLang="en-US" dirty="0"/>
              <a:t> 사용하여 각 페이지 간의 동질성을 구축했다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55576" y="2525102"/>
            <a:ext cx="3778795" cy="3472463"/>
            <a:chOff x="433165" y="2453095"/>
            <a:chExt cx="3778795" cy="3472463"/>
          </a:xfrm>
        </p:grpSpPr>
        <p:pic>
          <p:nvPicPr>
            <p:cNvPr id="13314" name="Picture 2" descr="C:\Users\Hiya\Desktop\Task\001_한빛_강의교안\ch12\ch12-3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65" y="2453095"/>
              <a:ext cx="3778795" cy="313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45344" y="5617781"/>
              <a:ext cx="3724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12-33] Apple 2007</a:t>
              </a:r>
              <a:endParaRPr lang="ko-KR" altLang="en-US" sz="14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40110" y="2564904"/>
            <a:ext cx="3743880" cy="3586550"/>
            <a:chOff x="4788560" y="2434738"/>
            <a:chExt cx="3743880" cy="3586550"/>
          </a:xfrm>
        </p:grpSpPr>
        <p:pic>
          <p:nvPicPr>
            <p:cNvPr id="13315" name="Picture 3" descr="C:\Users\Hiya\Desktop\Task\001_한빛_강의교안\ch12\ch12-34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372" y="2434738"/>
              <a:ext cx="3739068" cy="3204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788560" y="5713511"/>
              <a:ext cx="3724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12-34] Apple 2011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표현적 스타일의 </a:t>
            </a:r>
            <a:r>
              <a:rPr lang="ko-KR" altLang="en-US" b="0" dirty="0" smtClean="0"/>
              <a:t>사례</a:t>
            </a:r>
            <a:endParaRPr lang="en-US" altLang="ko-KR" b="0" dirty="0" smtClean="0"/>
          </a:p>
          <a:p>
            <a:pPr lvl="1"/>
            <a:r>
              <a:rPr lang="ko-KR" altLang="en-US" dirty="0"/>
              <a:t>일러스트레이션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ko-KR" altLang="en-US" dirty="0"/>
              <a:t>일러스트레이션은‘조명</a:t>
            </a:r>
            <a:r>
              <a:rPr lang="en-US" altLang="ko-KR" dirty="0"/>
              <a:t>(illumination)+</a:t>
            </a:r>
            <a:r>
              <a:rPr lang="ko-KR" altLang="en-US" dirty="0"/>
              <a:t>밝게 하다</a:t>
            </a:r>
            <a:r>
              <a:rPr lang="en-US" altLang="ko-KR" dirty="0"/>
              <a:t>(to make light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어떤 대상에 </a:t>
            </a:r>
            <a:r>
              <a:rPr lang="ko-KR" altLang="en-US" dirty="0"/>
              <a:t>빛을 비춤으로써 더욱 분명해진다는 </a:t>
            </a:r>
            <a:r>
              <a:rPr lang="ko-KR" altLang="en-US" dirty="0" smtClean="0"/>
              <a:t>뜻임</a:t>
            </a:r>
            <a:r>
              <a:rPr lang="en-US" altLang="ko-KR" dirty="0" smtClean="0"/>
              <a:t>. </a:t>
            </a:r>
            <a:r>
              <a:rPr lang="ko-KR" altLang="en-US" dirty="0"/>
              <a:t>어떤 내용의 구체적인 이해를 돕기 위해서 </a:t>
            </a:r>
            <a:r>
              <a:rPr lang="ko-KR" altLang="en-US" dirty="0" smtClean="0"/>
              <a:t>시각적 효과로 </a:t>
            </a:r>
            <a:r>
              <a:rPr lang="ko-KR" altLang="en-US" dirty="0"/>
              <a:t>표현하는 그림을 </a:t>
            </a:r>
            <a:r>
              <a:rPr lang="ko-KR" altLang="en-US" dirty="0" smtClean="0"/>
              <a:t>말함</a:t>
            </a:r>
            <a:endParaRPr lang="en-US" altLang="ko-KR" dirty="0" smtClean="0"/>
          </a:p>
          <a:p>
            <a:pPr lvl="2"/>
            <a:r>
              <a:rPr lang="ko-KR" altLang="en-US" dirty="0"/>
              <a:t>일러스트레이션 기법은 회화 기법인 수채화나 유화</a:t>
            </a:r>
            <a:r>
              <a:rPr lang="en-US" altLang="ko-KR" dirty="0"/>
              <a:t>, </a:t>
            </a:r>
            <a:r>
              <a:rPr lang="ko-KR" altLang="en-US" dirty="0"/>
              <a:t>디즈니 캐릭터와 같은 만화적 기법에서부터 </a:t>
            </a:r>
            <a:r>
              <a:rPr lang="ko-KR" altLang="en-US" dirty="0" smtClean="0"/>
              <a:t>컴퓨터를 </a:t>
            </a:r>
            <a:r>
              <a:rPr lang="ko-KR" altLang="en-US" dirty="0"/>
              <a:t>이용한 </a:t>
            </a:r>
            <a:r>
              <a:rPr lang="ko-KR" altLang="en-US" dirty="0" err="1"/>
              <a:t>테크니컬</a:t>
            </a:r>
            <a:r>
              <a:rPr lang="ko-KR" altLang="en-US" dirty="0"/>
              <a:t> 일러스트에 이르기까지 그 표현 양식이 무척 </a:t>
            </a:r>
            <a:r>
              <a:rPr lang="ko-KR" altLang="en-US" dirty="0" smtClean="0"/>
              <a:t>다양함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12-10] </a:t>
            </a:r>
            <a:r>
              <a:rPr lang="ko-KR" altLang="en-US" dirty="0"/>
              <a:t>일러스트레이션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ko-KR" altLang="en-US" dirty="0"/>
              <a:t>안나수이</a:t>
            </a:r>
            <a:r>
              <a:rPr lang="en-US" altLang="ko-KR" dirty="0"/>
              <a:t>(http://www.annasui.com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보라색 계통의 </a:t>
            </a:r>
            <a:r>
              <a:rPr lang="ko-KR" altLang="en-US" dirty="0" smtClean="0"/>
              <a:t>메인 </a:t>
            </a:r>
            <a:r>
              <a:rPr lang="ko-KR" altLang="en-US" dirty="0"/>
              <a:t>컬러를 사용하여 전체적으로 여성스러운 분위기를 준</a:t>
            </a:r>
            <a:r>
              <a:rPr lang="ko-KR" altLang="en-US" dirty="0" smtClean="0"/>
              <a:t>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메인 페이지부터 </a:t>
            </a:r>
            <a:r>
              <a:rPr lang="ko-KR" altLang="en-US" dirty="0"/>
              <a:t>서브 페이지까지 일관성 있는 일러스트레이션을 사용하여 여성에게 친근감과 호감을 전달해주고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12-10] </a:t>
            </a:r>
            <a:r>
              <a:rPr lang="ko-KR" altLang="en-US" dirty="0"/>
              <a:t>일러스트레이션 스타일</a:t>
            </a:r>
            <a:endParaRPr lang="en-US" altLang="ko-KR" dirty="0"/>
          </a:p>
          <a:p>
            <a:pPr lvl="2"/>
            <a:r>
              <a:rPr lang="ko-KR" altLang="en-US" dirty="0" err="1"/>
              <a:t>안나수이</a:t>
            </a:r>
            <a:r>
              <a:rPr lang="en-US" altLang="ko-KR" dirty="0"/>
              <a:t>(http://www.annasui.com)</a:t>
            </a:r>
          </a:p>
          <a:p>
            <a:pPr lvl="2"/>
            <a:endParaRPr lang="ko-KR" altLang="en-US" dirty="0"/>
          </a:p>
        </p:txBody>
      </p:sp>
      <p:pic>
        <p:nvPicPr>
          <p:cNvPr id="14338" name="Picture 2" descr="C:\Users\Hiya\Desktop\Task\001_한빛_강의교안\ch12\ch12-35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3540172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Hiya\Desktop\Task\001_한빛_강의교안\ch12\ch12-36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94" y="1854095"/>
            <a:ext cx="4224178" cy="222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표현적 스타일의 사례</a:t>
            </a:r>
            <a:endParaRPr lang="en-US" altLang="ko-KR" b="0" dirty="0"/>
          </a:p>
          <a:p>
            <a:pPr lvl="1"/>
            <a:r>
              <a:rPr lang="ko-KR" altLang="en-US" dirty="0"/>
              <a:t>플래시 애니메이션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지루하지 </a:t>
            </a:r>
            <a:r>
              <a:rPr lang="ko-KR" altLang="en-US" dirty="0"/>
              <a:t>않게 사용자의 흥미를 </a:t>
            </a:r>
            <a:r>
              <a:rPr lang="ko-KR" altLang="en-US" dirty="0" smtClean="0"/>
              <a:t>유발할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첨단 </a:t>
            </a:r>
            <a:r>
              <a:rPr lang="ko-KR" altLang="en-US" dirty="0"/>
              <a:t>기술력을 어필해야 하는 경우에도 속도감과 </a:t>
            </a:r>
            <a:r>
              <a:rPr lang="ko-KR" altLang="en-US" dirty="0" smtClean="0"/>
              <a:t>전자적인 </a:t>
            </a:r>
            <a:r>
              <a:rPr lang="ko-KR" altLang="en-US" dirty="0"/>
              <a:t>느낌을 전달하는 </a:t>
            </a:r>
            <a:r>
              <a:rPr lang="ko-KR" altLang="en-US" dirty="0" smtClean="0"/>
              <a:t>중요한 </a:t>
            </a:r>
            <a:r>
              <a:rPr lang="ko-KR" altLang="en-US" dirty="0"/>
              <a:t>기술적 </a:t>
            </a:r>
            <a:r>
              <a:rPr lang="ko-KR" altLang="en-US" dirty="0" smtClean="0"/>
              <a:t>요소임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12-11] </a:t>
            </a:r>
            <a:r>
              <a:rPr lang="ko-KR" altLang="en-US" dirty="0"/>
              <a:t>플래시 애니메이션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ko-KR" altLang="en-US" dirty="0"/>
              <a:t>스카이</a:t>
            </a:r>
            <a:r>
              <a:rPr lang="en-US" altLang="ko-KR" dirty="0"/>
              <a:t>(http://www.androians.com/vegaracer/index.php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플래시 애니메이션을 활용하여 전자적이면서도 첨단 기술을 구현한 </a:t>
            </a:r>
            <a:r>
              <a:rPr lang="ko-KR" altLang="en-US" dirty="0" err="1"/>
              <a:t>스카이</a:t>
            </a:r>
            <a:r>
              <a:rPr lang="ko-KR" altLang="en-US" dirty="0"/>
              <a:t> 베가 </a:t>
            </a:r>
            <a:r>
              <a:rPr lang="en-US" altLang="ko-KR" dirty="0"/>
              <a:t>X press</a:t>
            </a:r>
            <a:r>
              <a:rPr lang="ko-KR" altLang="en-US" dirty="0"/>
              <a:t>와 베가 레이서 웹 </a:t>
            </a:r>
            <a:r>
              <a:rPr lang="ko-KR" altLang="en-US" dirty="0" smtClean="0"/>
              <a:t>사이트다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362" name="Picture 2" descr="C:\Users\Hiya\Desktop\Task\001_한빛_강의교안\ch12\ch12-3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74" y="4435466"/>
            <a:ext cx="3547342" cy="21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Hiya\Desktop\Task\001_한빛_강의교안\ch12\ch12-38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37112"/>
            <a:ext cx="3391477" cy="207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감성 표현 스타일의 </a:t>
            </a:r>
            <a:r>
              <a:rPr lang="ko-KR" altLang="en-US" b="0" dirty="0" smtClean="0"/>
              <a:t>사례</a:t>
            </a:r>
            <a:endParaRPr lang="en-US" altLang="ko-KR" b="0" dirty="0" smtClean="0"/>
          </a:p>
          <a:p>
            <a:pPr lvl="2"/>
            <a:r>
              <a:rPr lang="ko-KR" altLang="en-US" dirty="0"/>
              <a:t>외부 자극에 대한 </a:t>
            </a:r>
            <a:r>
              <a:rPr lang="ko-KR" altLang="en-US" dirty="0" smtClean="0"/>
              <a:t>반응을 </a:t>
            </a:r>
            <a:r>
              <a:rPr lang="ko-KR" altLang="en-US" dirty="0"/>
              <a:t>감성</a:t>
            </a:r>
            <a:r>
              <a:rPr lang="en-US" altLang="ko-KR" dirty="0"/>
              <a:t>(emotion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이라고 함</a:t>
            </a:r>
            <a:endParaRPr lang="en-US" altLang="ko-KR" dirty="0" smtClean="0"/>
          </a:p>
          <a:p>
            <a:pPr lvl="4"/>
            <a:r>
              <a:rPr lang="ko-KR" altLang="en-US" dirty="0"/>
              <a:t>‘깨끗하다’</a:t>
            </a:r>
            <a:r>
              <a:rPr lang="en-US" altLang="ko-KR" dirty="0"/>
              <a:t>,‘ </a:t>
            </a:r>
            <a:r>
              <a:rPr lang="ko-KR" altLang="en-US" dirty="0"/>
              <a:t>순수하다’</a:t>
            </a:r>
            <a:r>
              <a:rPr lang="en-US" altLang="ko-KR" dirty="0"/>
              <a:t>,‘ </a:t>
            </a:r>
            <a:r>
              <a:rPr lang="ko-KR" altLang="en-US" dirty="0"/>
              <a:t>측은하다</a:t>
            </a:r>
            <a:r>
              <a:rPr lang="ko-KR" altLang="en-US" dirty="0" smtClean="0"/>
              <a:t>’</a:t>
            </a:r>
            <a:r>
              <a:rPr lang="ko-KR" altLang="en-US" dirty="0"/>
              <a:t> </a:t>
            </a:r>
            <a:r>
              <a:rPr lang="ko-KR" altLang="en-US" dirty="0" smtClean="0"/>
              <a:t>등의 느낌</a:t>
            </a:r>
            <a:endParaRPr lang="en-US" altLang="ko-KR" dirty="0"/>
          </a:p>
          <a:p>
            <a:pPr lvl="3"/>
            <a:r>
              <a:rPr lang="ko-KR" altLang="en-US" dirty="0"/>
              <a:t>감성 형용사 어휘를 이용하는 것은 외적 자극에 대한 반응을 가장 잘 </a:t>
            </a:r>
            <a:r>
              <a:rPr lang="ko-KR" altLang="en-US" dirty="0" smtClean="0"/>
              <a:t>표현해 줄 </a:t>
            </a:r>
            <a:r>
              <a:rPr lang="ko-KR" altLang="en-US" dirty="0"/>
              <a:t>수 있는 </a:t>
            </a:r>
            <a:r>
              <a:rPr lang="ko-KR" altLang="en-US" dirty="0" smtClean="0"/>
              <a:t>방법으로 </a:t>
            </a:r>
            <a:r>
              <a:rPr lang="ko-KR" altLang="en-US" dirty="0"/>
              <a:t>감성 형용사 어휘에 따라 감성 차원을 분리할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12-13] </a:t>
            </a:r>
            <a:r>
              <a:rPr lang="en-US" altLang="ko-KR" dirty="0"/>
              <a:t>9</a:t>
            </a:r>
            <a:r>
              <a:rPr lang="ko-KR" altLang="en-US" dirty="0"/>
              <a:t>가지 감성 형용사에 적합한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2"/>
            <a:r>
              <a:rPr lang="ko-KR" altLang="en-US" dirty="0"/>
              <a:t>재미있는</a:t>
            </a:r>
            <a:r>
              <a:rPr lang="en-US" altLang="ko-KR" dirty="0"/>
              <a:t>, </a:t>
            </a:r>
            <a:r>
              <a:rPr lang="ko-KR" altLang="en-US" dirty="0"/>
              <a:t>즐거운 기분 </a:t>
            </a:r>
            <a:r>
              <a:rPr lang="ko-KR" altLang="en-US" dirty="0" err="1" smtClean="0"/>
              <a:t>롤리팝</a:t>
            </a:r>
            <a:r>
              <a:rPr lang="en-US" altLang="ko-KR" dirty="0" smtClean="0"/>
              <a:t>(</a:t>
            </a:r>
            <a:r>
              <a:rPr lang="en-US" altLang="ko-KR" dirty="0"/>
              <a:t>http://www.cyon.co.kr/event/lollipop2/index.html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전체적으로 다양한 색의 조화로운 만남을 보여주는 웹 사이트다</a:t>
            </a:r>
            <a:r>
              <a:rPr lang="en-US" altLang="ko-KR" dirty="0"/>
              <a:t>. </a:t>
            </a:r>
            <a:r>
              <a:rPr lang="ko-KR" altLang="en-US" dirty="0"/>
              <a:t>아기자기한 그래픽과 다양하고 귀여운 컬러를 </a:t>
            </a:r>
            <a:r>
              <a:rPr lang="ko-KR" altLang="en-US" dirty="0" smtClean="0"/>
              <a:t>사용하여 </a:t>
            </a:r>
            <a:r>
              <a:rPr lang="ko-KR" altLang="en-US" dirty="0"/>
              <a:t>발랄하고 즐거운 느낌을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386" name="Picture 2" descr="C:\Users\Hiya\Desktop\Task\001_한빛_강의교안\ch12\ch12-39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3" y="4581128"/>
            <a:ext cx="384016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Hiya\Desktop\Task\001_한빛_강의교안\ch12\ch12-4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326" y="4581128"/>
            <a:ext cx="3840162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12-13] 9</a:t>
            </a:r>
            <a:r>
              <a:rPr lang="ko-KR" altLang="en-US" dirty="0"/>
              <a:t>가지 감성 형용사에 적합한 디자인</a:t>
            </a:r>
            <a:endParaRPr lang="en-US" altLang="ko-KR" dirty="0"/>
          </a:p>
          <a:p>
            <a:pPr lvl="2"/>
            <a:r>
              <a:rPr lang="ko-KR" altLang="en-US" dirty="0"/>
              <a:t>내추럴한</a:t>
            </a:r>
            <a:r>
              <a:rPr lang="en-US" altLang="ko-KR" dirty="0"/>
              <a:t>, </a:t>
            </a:r>
            <a:r>
              <a:rPr lang="ko-KR" altLang="en-US" dirty="0"/>
              <a:t>자연스럽고 편안한 뚜레주르</a:t>
            </a:r>
            <a:r>
              <a:rPr lang="en-US" altLang="ko-KR" dirty="0"/>
              <a:t>(http://www.tlj.co.kr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전체적으로 </a:t>
            </a:r>
            <a:r>
              <a:rPr lang="ko-KR" altLang="en-US" dirty="0" err="1"/>
              <a:t>컬러톤이</a:t>
            </a:r>
            <a:r>
              <a:rPr lang="ko-KR" altLang="en-US" dirty="0"/>
              <a:t> 밝은 브라운 계열과 올리브 그린의 유사 색상으로 이루어져 있어 편안하면서 자연스러운 </a:t>
            </a:r>
            <a:r>
              <a:rPr lang="ko-KR" altLang="en-US" dirty="0" smtClean="0"/>
              <a:t>느낌을 </a:t>
            </a:r>
            <a:r>
              <a:rPr lang="ko-KR" altLang="en-US" dirty="0"/>
              <a:t>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410" name="Picture 2" descr="C:\Users\Hiya\Desktop\Task\001_한빛_강의교안\ch12\ch12-4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" y="2557959"/>
            <a:ext cx="3840163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Hiya\Desktop\Task\001_한빛_강의교안\ch12\ch12-4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94" y="2557959"/>
            <a:ext cx="3840162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12-13] 9</a:t>
            </a:r>
            <a:r>
              <a:rPr lang="ko-KR" altLang="en-US" dirty="0"/>
              <a:t>가지 감성 형용사에 적합한 디자인</a:t>
            </a:r>
            <a:endParaRPr lang="en-US" altLang="ko-KR" dirty="0"/>
          </a:p>
          <a:p>
            <a:pPr lvl="2"/>
            <a:r>
              <a:rPr lang="ko-KR" altLang="en-US" dirty="0"/>
              <a:t>모던한</a:t>
            </a:r>
            <a:r>
              <a:rPr lang="en-US" altLang="ko-KR" dirty="0"/>
              <a:t>, </a:t>
            </a:r>
            <a:r>
              <a:rPr lang="ko-KR" altLang="en-US" dirty="0"/>
              <a:t>단순하면서도 세련된 현대적인 감각 </a:t>
            </a:r>
            <a:r>
              <a:rPr lang="ko-KR" altLang="en-US" dirty="0" err="1" smtClean="0"/>
              <a:t>에스콰이어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/>
              <a:t>http://www.esquire.co.kr)</a:t>
            </a:r>
            <a:endParaRPr lang="en-US" altLang="ko-KR" dirty="0" smtClean="0"/>
          </a:p>
          <a:p>
            <a:pPr lvl="4"/>
            <a:r>
              <a:rPr lang="ko-KR" altLang="en-US" dirty="0"/>
              <a:t>은은한 회색 계열의 백그라운드 색상과 함께 무채색 계열의 배색으로 모던하고 현대적인 느낌을 전달해준다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흑백 사진 </a:t>
            </a:r>
            <a:r>
              <a:rPr lang="ko-KR" altLang="en-US" dirty="0"/>
              <a:t>하나를 </a:t>
            </a:r>
            <a:r>
              <a:rPr lang="ko-KR" altLang="en-US" dirty="0" err="1"/>
              <a:t>메인으로</a:t>
            </a:r>
            <a:r>
              <a:rPr lang="ko-KR" altLang="en-US" dirty="0"/>
              <a:t> 활용하여 단순하면서도 세련된 느낌을 준다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18434" name="Picture 2" descr="C:\Users\Hiya\Desktop\Task\001_한빛_강의교안\ch12\ch12-4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69270"/>
            <a:ext cx="384016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Hiya\Desktop\Task\001_한빛_강의교안\ch12\ch12-4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69270"/>
            <a:ext cx="3840162" cy="30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 디자인 </a:t>
            </a:r>
            <a:r>
              <a:rPr lang="ko-KR" altLang="en-US" dirty="0"/>
              <a:t>목표</a:t>
            </a:r>
          </a:p>
          <a:p>
            <a:pPr>
              <a:defRPr/>
            </a:pPr>
            <a:r>
              <a:rPr lang="ko-KR" altLang="en-US" dirty="0" smtClean="0"/>
              <a:t> 디자인 </a:t>
            </a:r>
            <a:r>
              <a:rPr lang="ko-KR" altLang="en-US" dirty="0"/>
              <a:t>스타일 분류</a:t>
            </a: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12-13] 9</a:t>
            </a:r>
            <a:r>
              <a:rPr lang="ko-KR" altLang="en-US" dirty="0"/>
              <a:t>가지 감성 형용사에 적합한 디자인</a:t>
            </a:r>
            <a:endParaRPr lang="en-US" altLang="ko-KR" dirty="0"/>
          </a:p>
          <a:p>
            <a:pPr lvl="2"/>
            <a:r>
              <a:rPr lang="ko-KR" altLang="en-US" dirty="0"/>
              <a:t>심플한</a:t>
            </a:r>
            <a:r>
              <a:rPr lang="en-US" altLang="ko-KR" dirty="0"/>
              <a:t>, </a:t>
            </a:r>
            <a:r>
              <a:rPr lang="ko-KR" altLang="en-US" dirty="0"/>
              <a:t>간결하고 정돈된 </a:t>
            </a:r>
            <a:r>
              <a:rPr lang="ko-KR" altLang="en-US" dirty="0" smtClean="0"/>
              <a:t>샤넬</a:t>
            </a:r>
            <a:r>
              <a:rPr lang="en-US" altLang="ko-KR" dirty="0"/>
              <a:t>(http://www.chanel.com)</a:t>
            </a:r>
            <a:endParaRPr lang="en-US" altLang="ko-KR" dirty="0" smtClean="0"/>
          </a:p>
          <a:p>
            <a:pPr lvl="4"/>
            <a:r>
              <a:rPr lang="ko-KR" altLang="en-US" dirty="0"/>
              <a:t>심플하고 단순한 면 분할과 </a:t>
            </a:r>
            <a:r>
              <a:rPr lang="ko-KR" altLang="en-US" dirty="0" err="1"/>
              <a:t>타이포그래피로</a:t>
            </a:r>
            <a:r>
              <a:rPr lang="ko-KR" altLang="en-US" dirty="0"/>
              <a:t> 정돈된 느낌을 연출하고 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웹 </a:t>
            </a:r>
            <a:r>
              <a:rPr lang="ko-KR" altLang="en-US" dirty="0"/>
              <a:t>사이트다</a:t>
            </a:r>
            <a:r>
              <a:rPr lang="en-US" altLang="ko-KR" dirty="0"/>
              <a:t>.</a:t>
            </a:r>
          </a:p>
          <a:p>
            <a:pPr lvl="2"/>
            <a:endParaRPr lang="ko-KR" altLang="en-US" dirty="0"/>
          </a:p>
        </p:txBody>
      </p:sp>
      <p:pic>
        <p:nvPicPr>
          <p:cNvPr id="19458" name="Picture 2" descr="C:\Users\Hiya\Desktop\Task\001_한빛_강의교안\ch12\ch12-45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58" y="2492896"/>
            <a:ext cx="5176758" cy="26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12-13] 9</a:t>
            </a:r>
            <a:r>
              <a:rPr lang="ko-KR" altLang="en-US" dirty="0"/>
              <a:t>가지 감성 형용사에 적합한 디자인</a:t>
            </a:r>
            <a:endParaRPr lang="en-US" altLang="ko-KR" dirty="0"/>
          </a:p>
          <a:p>
            <a:pPr lvl="2"/>
            <a:r>
              <a:rPr lang="ko-KR" altLang="en-US" dirty="0"/>
              <a:t>와일드한</a:t>
            </a:r>
            <a:r>
              <a:rPr lang="en-US" altLang="ko-KR" dirty="0"/>
              <a:t>, </a:t>
            </a:r>
            <a:r>
              <a:rPr lang="ko-KR" altLang="en-US" dirty="0"/>
              <a:t>거세고 기운차며 열광적인 분위기 블랙 </a:t>
            </a:r>
            <a:r>
              <a:rPr lang="ko-KR" altLang="en-US" dirty="0" err="1"/>
              <a:t>야크와</a:t>
            </a:r>
            <a:r>
              <a:rPr lang="ko-KR" altLang="en-US" dirty="0"/>
              <a:t> </a:t>
            </a:r>
            <a:r>
              <a:rPr lang="ko-KR" altLang="en-US" dirty="0" err="1" smtClean="0"/>
              <a:t>노스페이스</a:t>
            </a:r>
            <a:endParaRPr lang="en-US" altLang="ko-KR" dirty="0"/>
          </a:p>
          <a:p>
            <a:pPr lvl="4"/>
            <a:r>
              <a:rPr lang="ko-KR" altLang="en-US" dirty="0" err="1"/>
              <a:t>다이나믹한</a:t>
            </a:r>
            <a:r>
              <a:rPr lang="ko-KR" altLang="en-US" dirty="0"/>
              <a:t> 화면 구성과 강렬한 컬러를 사용하여 스포츠의 느낌을 살리고 있다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큰 색상 대비를 사용하고 </a:t>
            </a:r>
            <a:r>
              <a:rPr lang="ko-KR" altLang="en-US" dirty="0" smtClean="0"/>
              <a:t>있으며 백 </a:t>
            </a:r>
            <a:r>
              <a:rPr lang="ko-KR" altLang="en-US" dirty="0"/>
              <a:t>그라운드의 어둡고 무거운 그래픽을 배색의 한 요소로 사용하여 거세고 </a:t>
            </a:r>
            <a:r>
              <a:rPr lang="ko-KR" altLang="en-US" dirty="0" err="1"/>
              <a:t>와일드한</a:t>
            </a:r>
            <a:r>
              <a:rPr lang="ko-KR" altLang="en-US" dirty="0"/>
              <a:t> 느낌을 연출하였다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4016" y="2817640"/>
            <a:ext cx="3853731" cy="2812372"/>
            <a:chOff x="814016" y="2708920"/>
            <a:chExt cx="3853731" cy="2812372"/>
          </a:xfrm>
        </p:grpSpPr>
        <p:pic>
          <p:nvPicPr>
            <p:cNvPr id="20482" name="Picture 2" descr="C:\Users\Hiya\Desktop\Task\001_한빛_강의교안\ch12\ch12-46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708920"/>
              <a:ext cx="3840163" cy="249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14016" y="5213515"/>
              <a:ext cx="3724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12-46] </a:t>
              </a:r>
              <a:r>
                <a:rPr lang="ko-KR" altLang="en-US" sz="1400" dirty="0"/>
                <a:t>블랙 </a:t>
              </a:r>
              <a:r>
                <a:rPr lang="ko-KR" altLang="en-US" sz="1400" dirty="0" err="1"/>
                <a:t>야크</a:t>
              </a:r>
              <a:endParaRPr lang="ko-KR" altLang="en-US" sz="14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32040" y="2817640"/>
            <a:ext cx="3724526" cy="3419672"/>
            <a:chOff x="4932040" y="2708920"/>
            <a:chExt cx="3724526" cy="3419672"/>
          </a:xfrm>
        </p:grpSpPr>
        <p:pic>
          <p:nvPicPr>
            <p:cNvPr id="20483" name="Picture 3" descr="C:\Users\Hiya\Desktop\Task\001_한빛_강의교안\ch12\ch12-47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708920"/>
              <a:ext cx="2622882" cy="311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932040" y="5820815"/>
              <a:ext cx="3724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[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12-47] </a:t>
              </a:r>
              <a:r>
                <a:rPr lang="ko-KR" altLang="en-US" sz="1400" dirty="0" err="1"/>
                <a:t>노스페이스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12-13] 9</a:t>
            </a:r>
            <a:r>
              <a:rPr lang="ko-KR" altLang="en-US" dirty="0"/>
              <a:t>가지 감성 형용사에 적합한 디자인</a:t>
            </a:r>
            <a:endParaRPr lang="en-US" altLang="ko-KR" dirty="0"/>
          </a:p>
          <a:p>
            <a:pPr lvl="2"/>
            <a:r>
              <a:rPr lang="ko-KR" altLang="en-US" dirty="0"/>
              <a:t>스포티한</a:t>
            </a:r>
            <a:r>
              <a:rPr lang="en-US" altLang="ko-KR" dirty="0"/>
              <a:t>, </a:t>
            </a:r>
            <a:r>
              <a:rPr lang="ko-KR" altLang="en-US" dirty="0"/>
              <a:t>활달하고 경쾌한 아디다스</a:t>
            </a:r>
            <a:r>
              <a:rPr lang="en-US" altLang="ko-KR" dirty="0"/>
              <a:t>(http://www.adidas.com/kr)</a:t>
            </a:r>
            <a:endParaRPr lang="en-US" altLang="ko-KR" dirty="0" smtClean="0"/>
          </a:p>
          <a:p>
            <a:pPr lvl="4"/>
            <a:r>
              <a:rPr lang="ko-KR" altLang="en-US" dirty="0"/>
              <a:t>전체적으로 가볍고 부담 없는 활달한 분위기를 보여주고 있다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/>
              <a:t>노란색</a:t>
            </a:r>
            <a:r>
              <a:rPr lang="en-US" altLang="ko-KR" dirty="0"/>
              <a:t>, </a:t>
            </a:r>
            <a:r>
              <a:rPr lang="ko-KR" altLang="en-US" dirty="0"/>
              <a:t>파란색</a:t>
            </a:r>
            <a:r>
              <a:rPr lang="en-US" altLang="ko-KR" dirty="0"/>
              <a:t>, </a:t>
            </a:r>
            <a:r>
              <a:rPr lang="ko-KR" altLang="en-US" dirty="0"/>
              <a:t>빨간색 등 원색상의 조화가 활달하고 경쾌한 스포츠 </a:t>
            </a:r>
            <a:r>
              <a:rPr lang="ko-KR" altLang="en-US" dirty="0" smtClean="0"/>
              <a:t>브랜드라는 것을 </a:t>
            </a:r>
            <a:r>
              <a:rPr lang="ko-KR" altLang="en-US" dirty="0"/>
              <a:t>강조하고 있다</a:t>
            </a:r>
            <a:r>
              <a:rPr lang="en-US" altLang="ko-KR" dirty="0"/>
              <a:t>.</a:t>
            </a:r>
          </a:p>
          <a:p>
            <a:pPr lvl="2"/>
            <a:endParaRPr lang="ko-KR" altLang="en-US" dirty="0"/>
          </a:p>
        </p:txBody>
      </p:sp>
      <p:pic>
        <p:nvPicPr>
          <p:cNvPr id="21506" name="Picture 2" descr="C:\Users\Hiya\Desktop\Task\001_한빛_강의교안\ch12\ch12-48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4" y="2852936"/>
            <a:ext cx="4224179" cy="23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Hiya\Desktop\Task\001_한빛_강의교안\ch12\ch12-49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024" y="2852936"/>
            <a:ext cx="4224178" cy="222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12-13] 9</a:t>
            </a:r>
            <a:r>
              <a:rPr lang="ko-KR" altLang="en-US" dirty="0"/>
              <a:t>가지 감성 형용사에 적합한 디자인</a:t>
            </a:r>
            <a:endParaRPr lang="en-US" altLang="ko-KR" dirty="0"/>
          </a:p>
          <a:p>
            <a:pPr lvl="2"/>
            <a:r>
              <a:rPr lang="ko-KR" altLang="en-US" dirty="0"/>
              <a:t>전통적인</a:t>
            </a:r>
            <a:r>
              <a:rPr lang="en-US" altLang="ko-KR" dirty="0"/>
              <a:t>, </a:t>
            </a:r>
            <a:r>
              <a:rPr lang="ko-KR" altLang="en-US" dirty="0"/>
              <a:t>차분하고 은은함 한방샴푸‘</a:t>
            </a:r>
            <a:r>
              <a:rPr lang="ko-KR" altLang="en-US" dirty="0" err="1"/>
              <a:t>려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4"/>
            <a:r>
              <a:rPr lang="ko-KR" altLang="en-US" dirty="0" err="1"/>
              <a:t>중채도의</a:t>
            </a:r>
            <a:r>
              <a:rPr lang="ko-KR" altLang="en-US" dirty="0"/>
              <a:t> 투박한 멋이 나는 컬러를 사용하여 전통적이며 은은한 분위기를 만들어내고 있다</a:t>
            </a:r>
            <a:r>
              <a:rPr lang="en-US" altLang="ko-KR" dirty="0"/>
              <a:t>. </a:t>
            </a:r>
            <a:r>
              <a:rPr lang="ko-KR" altLang="en-US" dirty="0"/>
              <a:t>한방샴푸의 </a:t>
            </a:r>
            <a:r>
              <a:rPr lang="ko-KR" altLang="en-US" dirty="0" smtClean="0"/>
              <a:t>분위기를 전통적이면서도 </a:t>
            </a:r>
            <a:r>
              <a:rPr lang="ko-KR" altLang="en-US" dirty="0"/>
              <a:t>차분하게 잘 이끌어낸 사이트 디자인이다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23554" name="Picture 2" descr="C:\Users\Hiya\Desktop\Task\001_한빛_강의교안\ch12\ch12-5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1" y="2630105"/>
            <a:ext cx="5622383" cy="353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12-13] 9</a:t>
            </a:r>
            <a:r>
              <a:rPr lang="ko-KR" altLang="en-US" dirty="0"/>
              <a:t>가지 감성 형용사에 적합한 디자인</a:t>
            </a:r>
            <a:endParaRPr lang="en-US" altLang="ko-KR" dirty="0"/>
          </a:p>
          <a:p>
            <a:pPr lvl="2"/>
            <a:r>
              <a:rPr lang="ko-KR" altLang="en-US" dirty="0"/>
              <a:t>깨끗한</a:t>
            </a:r>
            <a:r>
              <a:rPr lang="en-US" altLang="ko-KR" dirty="0"/>
              <a:t>, </a:t>
            </a:r>
            <a:r>
              <a:rPr lang="ko-KR" altLang="en-US" dirty="0"/>
              <a:t>맑고</a:t>
            </a:r>
            <a:r>
              <a:rPr lang="en-US" altLang="ko-KR" dirty="0"/>
              <a:t>, </a:t>
            </a:r>
            <a:r>
              <a:rPr lang="ko-KR" altLang="en-US" dirty="0"/>
              <a:t>순수한 코텍스 애니데이</a:t>
            </a:r>
            <a:r>
              <a:rPr lang="en-US" altLang="ko-KR" dirty="0"/>
              <a:t>(http://www.kotexanydays.com)</a:t>
            </a:r>
            <a:endParaRPr lang="en-US" altLang="ko-KR" dirty="0" smtClean="0"/>
          </a:p>
          <a:p>
            <a:pPr lvl="4"/>
            <a:r>
              <a:rPr lang="ko-KR" altLang="en-US" dirty="0"/>
              <a:t>청과 청록색 계통인 한색 계열의 채도가 높은 색이 깨끗한 이미지를 전달해준다</a:t>
            </a:r>
            <a:r>
              <a:rPr lang="en-US" altLang="ko-KR" dirty="0"/>
              <a:t>. </a:t>
            </a:r>
            <a:r>
              <a:rPr lang="ko-KR" altLang="en-US" dirty="0"/>
              <a:t>연두색의 그래픽 요소는 깔끔한 </a:t>
            </a:r>
            <a:r>
              <a:rPr lang="ko-KR" altLang="en-US" dirty="0" smtClean="0"/>
              <a:t>포인트가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pPr lvl="2"/>
            <a:endParaRPr lang="ko-KR" altLang="en-US" dirty="0"/>
          </a:p>
        </p:txBody>
      </p:sp>
      <p:pic>
        <p:nvPicPr>
          <p:cNvPr id="22530" name="Picture 2" descr="C:\Users\Hiya\Desktop\Task\001_한빛_강의교안\ch12\ch12-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5170598" cy="32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사례 </a:t>
            </a:r>
            <a:r>
              <a:rPr lang="en-US" altLang="ko-KR" dirty="0"/>
              <a:t>12-13] 9</a:t>
            </a:r>
            <a:r>
              <a:rPr lang="ko-KR" altLang="en-US" dirty="0"/>
              <a:t>가지 감성 형용사에 적합한 디자인</a:t>
            </a:r>
            <a:endParaRPr lang="en-US" altLang="ko-KR" dirty="0"/>
          </a:p>
          <a:p>
            <a:pPr lvl="2"/>
            <a:r>
              <a:rPr lang="ko-KR" altLang="en-US" dirty="0"/>
              <a:t>클래식한</a:t>
            </a:r>
            <a:r>
              <a:rPr lang="en-US" altLang="ko-KR" dirty="0"/>
              <a:t>, </a:t>
            </a:r>
            <a:r>
              <a:rPr lang="ko-KR" altLang="en-US" dirty="0"/>
              <a:t>편안하면서 고전적인 </a:t>
            </a:r>
            <a:r>
              <a:rPr lang="ko-KR" altLang="en-US" dirty="0" err="1" smtClean="0"/>
              <a:t>커피빈</a:t>
            </a:r>
            <a:r>
              <a:rPr lang="en-US" altLang="ko-KR" dirty="0" smtClean="0"/>
              <a:t>(</a:t>
            </a:r>
            <a:r>
              <a:rPr lang="en-US" altLang="ko-KR" dirty="0"/>
              <a:t>http://</a:t>
            </a:r>
            <a:r>
              <a:rPr lang="en-US" altLang="ko-KR" dirty="0" smtClean="0"/>
              <a:t>www.coffeebeankorea.com)</a:t>
            </a:r>
          </a:p>
          <a:p>
            <a:pPr lvl="4"/>
            <a:r>
              <a:rPr lang="ko-KR" altLang="en-US" dirty="0" err="1"/>
              <a:t>커피빈</a:t>
            </a:r>
            <a:r>
              <a:rPr lang="ko-KR" altLang="en-US" dirty="0"/>
              <a:t> 로고의 어두운 갈색과 고급스러운 금색</a:t>
            </a:r>
            <a:r>
              <a:rPr lang="en-US" altLang="ko-KR" dirty="0"/>
              <a:t>, </a:t>
            </a:r>
            <a:r>
              <a:rPr lang="ko-KR" altLang="en-US" dirty="0"/>
              <a:t>갈색과 올리브 그린의 배색이 편안하면서 고전적인 느낌을 </a:t>
            </a:r>
            <a:r>
              <a:rPr lang="ko-KR" altLang="en-US" dirty="0" smtClean="0"/>
              <a:t>전달해준다</a:t>
            </a:r>
            <a:r>
              <a:rPr lang="en-US" altLang="ko-KR" dirty="0"/>
              <a:t>.</a:t>
            </a:r>
          </a:p>
          <a:p>
            <a:pPr lvl="3"/>
            <a:endParaRPr lang="ko-KR" altLang="en-US" dirty="0"/>
          </a:p>
        </p:txBody>
      </p:sp>
      <p:pic>
        <p:nvPicPr>
          <p:cNvPr id="24578" name="Picture 2" descr="C:\Users\Hiya\Desktop\Task\001_한빛_강의교안\ch12\ch12-5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52" y="2450548"/>
            <a:ext cx="5111256" cy="364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스타일의 결정과 스타일의 </a:t>
            </a:r>
            <a:r>
              <a:rPr lang="ko-KR" altLang="en-US" b="0" dirty="0" smtClean="0"/>
              <a:t>일관성</a:t>
            </a:r>
            <a:endParaRPr lang="en-US" altLang="ko-KR" b="0" dirty="0" smtClean="0"/>
          </a:p>
          <a:p>
            <a:pPr lvl="2"/>
            <a:r>
              <a:rPr lang="ko-KR" altLang="en-US" dirty="0"/>
              <a:t>스타일은 내용적 특성과 잘 맞아야 하는데</a:t>
            </a:r>
            <a:r>
              <a:rPr lang="en-US" altLang="ko-KR" dirty="0"/>
              <a:t>, </a:t>
            </a:r>
            <a:r>
              <a:rPr lang="ko-KR" altLang="en-US" dirty="0"/>
              <a:t>그러기 위해서는 내용의 명확한 분석과 정의가 </a:t>
            </a:r>
            <a:r>
              <a:rPr lang="ko-KR" altLang="en-US" dirty="0" smtClean="0"/>
              <a:t>선행되어야 함</a:t>
            </a:r>
            <a:r>
              <a:rPr lang="en-US" altLang="ko-KR" dirty="0" smtClean="0"/>
              <a:t> </a:t>
            </a:r>
          </a:p>
          <a:p>
            <a:pPr lvl="4"/>
            <a:r>
              <a:rPr lang="ko-KR" altLang="en-US" dirty="0" smtClean="0"/>
              <a:t>사용자는 </a:t>
            </a:r>
            <a:r>
              <a:rPr lang="ko-KR" altLang="en-US" dirty="0"/>
              <a:t>웹 페이지의 글이나 이미지의 내용보다도 표현 스타일을 먼저 인지한다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잘못 </a:t>
            </a:r>
            <a:r>
              <a:rPr lang="ko-KR" altLang="en-US" dirty="0"/>
              <a:t>적용된 스타일은 원활한 커뮤니케이션을 방해할 수 있으므로 신중하게 고려해야 한다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3"/>
            <a:r>
              <a:rPr lang="ko-KR" altLang="en-US" dirty="0"/>
              <a:t>스타일은 우선적으로는 문자와 이미지에 적용되지만 궁극적으로는 멀티미디어 요소 전반에 모두 </a:t>
            </a:r>
            <a:r>
              <a:rPr lang="ko-KR" altLang="en-US" dirty="0" smtClean="0"/>
              <a:t>적용되어야 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 err="1"/>
              <a:t>인터랙션을</a:t>
            </a:r>
            <a:r>
              <a:rPr lang="ko-KR" altLang="en-US" dirty="0"/>
              <a:t> 위한 소리나 화면 전환 효과에도 같은 성격의 스타일이 유지되어야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스타일의 목적은 일관성에 있다</a:t>
            </a:r>
            <a:r>
              <a:rPr lang="en-US" altLang="ko-KR" dirty="0"/>
              <a:t>. </a:t>
            </a:r>
            <a:r>
              <a:rPr lang="ko-KR" altLang="en-US" dirty="0"/>
              <a:t>문자는 문자끼리</a:t>
            </a:r>
            <a:r>
              <a:rPr lang="en-US" altLang="ko-KR" dirty="0"/>
              <a:t>, </a:t>
            </a:r>
            <a:r>
              <a:rPr lang="ko-KR" altLang="en-US" dirty="0"/>
              <a:t>아이콘은 아이콘끼리</a:t>
            </a:r>
            <a:r>
              <a:rPr lang="en-US" altLang="ko-KR" dirty="0"/>
              <a:t>, </a:t>
            </a:r>
            <a:r>
              <a:rPr lang="ko-KR" altLang="en-US" dirty="0"/>
              <a:t>일러스트는 일러스트끼리 </a:t>
            </a:r>
            <a:r>
              <a:rPr lang="ko-KR" altLang="en-US" dirty="0" smtClean="0"/>
              <a:t>동질성이 </a:t>
            </a:r>
            <a:r>
              <a:rPr lang="ko-KR" altLang="en-US" dirty="0"/>
              <a:t>필요하며 이들이 함께 어우러진 페이지 또한 전체적으로 조화로운 스타일을 유지해야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4"/>
            <a:r>
              <a:rPr lang="ko-KR" altLang="en-US" dirty="0"/>
              <a:t>페이지의 모임인 웹 사이트는 저만의 스타일로 사용자에게 일관성 있는 메시지를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전달해주어야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디자인 </a:t>
            </a:r>
            <a:r>
              <a:rPr lang="ko-KR" altLang="en-US" dirty="0"/>
              <a:t>스타일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/>
              <a:t>다양한 웹 사이트 디자인을 표현적 스타일별로 </a:t>
            </a:r>
            <a:r>
              <a:rPr lang="ko-KR" altLang="en-US" dirty="0" smtClean="0"/>
              <a:t>분류해보자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일러스트레이션 스타일</a:t>
            </a:r>
          </a:p>
          <a:p>
            <a:pPr lvl="2"/>
            <a:r>
              <a:rPr lang="ko-KR" altLang="en-US" dirty="0" err="1" smtClean="0"/>
              <a:t>타이포그래피</a:t>
            </a:r>
            <a:r>
              <a:rPr lang="ko-KR" altLang="en-US" dirty="0" smtClean="0"/>
              <a:t> </a:t>
            </a:r>
            <a:r>
              <a:rPr lang="ko-KR" altLang="en-US" dirty="0"/>
              <a:t>스타일</a:t>
            </a:r>
          </a:p>
          <a:p>
            <a:pPr lvl="2"/>
            <a:r>
              <a:rPr lang="ko-KR" altLang="en-US" dirty="0" smtClean="0"/>
              <a:t>디지털 스타일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다양한 웹 사이트 디자인을 감성적 어휘의 스타일별로 분류해보고</a:t>
            </a:r>
            <a:r>
              <a:rPr lang="en-US" altLang="ko-KR" dirty="0"/>
              <a:t>, </a:t>
            </a:r>
            <a:r>
              <a:rPr lang="ko-KR" altLang="en-US" dirty="0"/>
              <a:t>그렇게 분류한 이유를 설명해보자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모던한</a:t>
            </a:r>
          </a:p>
          <a:p>
            <a:pPr lvl="2"/>
            <a:r>
              <a:rPr lang="ko-KR" altLang="en-US" dirty="0" smtClean="0"/>
              <a:t>귀여운</a:t>
            </a:r>
            <a:endParaRPr lang="ko-KR" altLang="en-US" dirty="0"/>
          </a:p>
          <a:p>
            <a:pPr lvl="2"/>
            <a:r>
              <a:rPr lang="ko-KR" altLang="en-US" dirty="0" err="1" smtClean="0"/>
              <a:t>다이나믹한</a:t>
            </a:r>
            <a:endParaRPr lang="ko-KR" altLang="en-US" dirty="0"/>
          </a:p>
          <a:p>
            <a:pPr lvl="2"/>
            <a:r>
              <a:rPr lang="ko-KR" altLang="en-US" dirty="0" smtClean="0"/>
              <a:t>여성스러운</a:t>
            </a:r>
            <a:endParaRPr lang="ko-KR" altLang="en-US" dirty="0"/>
          </a:p>
          <a:p>
            <a:pPr lvl="2"/>
            <a:r>
              <a:rPr lang="ko-KR" altLang="en-US" dirty="0" smtClean="0"/>
              <a:t>화려한</a:t>
            </a:r>
            <a:endParaRPr lang="ko-KR" altLang="en-US" dirty="0"/>
          </a:p>
          <a:p>
            <a:pPr lvl="2"/>
            <a:r>
              <a:rPr lang="ko-KR" altLang="en-US" dirty="0" smtClean="0"/>
              <a:t>신비로운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디자인의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인간 생활의 목적에 알맞고 실용적이며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미적인 조형을 계획하고 그를 실현하는 과정과 그에 따른 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디자인은 </a:t>
            </a:r>
            <a:r>
              <a:rPr lang="ko-KR" altLang="en-US" dirty="0"/>
              <a:t>크게‘</a:t>
            </a:r>
            <a:r>
              <a:rPr lang="en-US" altLang="ko-KR" dirty="0"/>
              <a:t>`</a:t>
            </a:r>
            <a:r>
              <a:rPr lang="ko-KR" altLang="en-US" dirty="0"/>
              <a:t>미’와‘기능’</a:t>
            </a:r>
            <a:r>
              <a:rPr lang="ko-KR" altLang="en-US" dirty="0" smtClean="0"/>
              <a:t>의 두 </a:t>
            </a:r>
            <a:r>
              <a:rPr lang="ko-KR" altLang="en-US" dirty="0"/>
              <a:t>가지 문제를 다루는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4"/>
            <a:r>
              <a:rPr lang="ko-KR" altLang="en-US" dirty="0"/>
              <a:t>미</a:t>
            </a:r>
            <a:r>
              <a:rPr lang="en-US" altLang="ko-KR" dirty="0"/>
              <a:t>(</a:t>
            </a:r>
            <a:r>
              <a:rPr lang="ko-KR" altLang="en-US" dirty="0"/>
              <a:t>美</a:t>
            </a:r>
            <a:r>
              <a:rPr lang="en-US" altLang="ko-KR" dirty="0"/>
              <a:t>)</a:t>
            </a:r>
            <a:r>
              <a:rPr lang="ko-KR" altLang="en-US" dirty="0"/>
              <a:t>와 기능</a:t>
            </a:r>
            <a:r>
              <a:rPr lang="en-US" altLang="ko-KR" dirty="0"/>
              <a:t>(</a:t>
            </a:r>
            <a:r>
              <a:rPr lang="ko-KR" altLang="en-US" dirty="0"/>
              <a:t>機能</a:t>
            </a:r>
            <a:r>
              <a:rPr lang="en-US" altLang="ko-KR" dirty="0"/>
              <a:t>)</a:t>
            </a:r>
            <a:r>
              <a:rPr lang="ko-KR" altLang="en-US" dirty="0"/>
              <a:t>의 합일</a:t>
            </a:r>
            <a:r>
              <a:rPr lang="en-US" altLang="ko-KR" dirty="0"/>
              <a:t>(</a:t>
            </a:r>
            <a:r>
              <a:rPr lang="ko-KR" altLang="en-US" dirty="0"/>
              <a:t>合一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미와 </a:t>
            </a:r>
            <a:r>
              <a:rPr lang="ko-KR" altLang="en-US" dirty="0"/>
              <a:t>기능을 동시에 </a:t>
            </a:r>
            <a:r>
              <a:rPr lang="ko-KR" altLang="en-US" dirty="0" smtClean="0"/>
              <a:t>실현</a:t>
            </a:r>
            <a:endParaRPr lang="en-US" altLang="ko-KR" dirty="0" smtClean="0"/>
          </a:p>
          <a:p>
            <a:pPr lvl="4"/>
            <a:endParaRPr lang="en-US" altLang="ko-KR" sz="1200" dirty="0"/>
          </a:p>
          <a:p>
            <a:pPr lvl="1"/>
            <a:r>
              <a:rPr lang="ko-KR" altLang="en-US" dirty="0" smtClean="0"/>
              <a:t>디자인의 목표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디자인의 목표는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</a:t>
            </a: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’, </a:t>
            </a:r>
            <a:r>
              <a:rPr lang="ko-KR" altLang="en-US" dirty="0" smtClean="0"/>
              <a:t>두 가지를 조화롭게 실현하고자 할 때 가장 올바른 결과로 나타날 수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sz="1200" dirty="0"/>
          </a:p>
          <a:p>
            <a:pPr lvl="1"/>
            <a:r>
              <a:rPr lang="ko-KR" altLang="en-US" dirty="0" smtClean="0"/>
              <a:t>웹 디자인이란</a:t>
            </a:r>
            <a:r>
              <a:rPr lang="en-US" altLang="ko-KR" dirty="0" smtClean="0"/>
              <a:t>?</a:t>
            </a:r>
          </a:p>
          <a:p>
            <a:pPr lvl="3"/>
            <a:r>
              <a:rPr lang="ko-KR" altLang="en-US" dirty="0"/>
              <a:t>웹이라는 매체를 이용해 홍보</a:t>
            </a:r>
            <a:r>
              <a:rPr lang="en-US" altLang="ko-KR" dirty="0"/>
              <a:t>, </a:t>
            </a:r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 smtClean="0"/>
              <a:t>오락 등의 </a:t>
            </a:r>
            <a:r>
              <a:rPr lang="ko-KR" altLang="en-US" dirty="0"/>
              <a:t>웹 사이트 목적을 이룰 수 있도록 그 내용과 기능</a:t>
            </a:r>
            <a:r>
              <a:rPr lang="en-US" altLang="ko-KR" dirty="0"/>
              <a:t>, </a:t>
            </a:r>
            <a:r>
              <a:rPr lang="ko-KR" altLang="en-US" dirty="0"/>
              <a:t>형태를 적절히 계획하고 실현하여 </a:t>
            </a:r>
            <a:r>
              <a:rPr lang="ko-KR" altLang="en-US" dirty="0" smtClean="0"/>
              <a:t>온라인에서 볼 </a:t>
            </a:r>
            <a:r>
              <a:rPr lang="ko-KR" altLang="en-US" dirty="0"/>
              <a:t>수 있도록 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3"/>
            <a:r>
              <a:rPr lang="ko-KR" altLang="en-US" dirty="0"/>
              <a:t>웹 디자인은 미적 측면과 기능적 측면을 동시에 만족시켜야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 </a:t>
            </a:r>
            <a:r>
              <a:rPr lang="ko-KR" altLang="en-US" dirty="0"/>
              <a:t>그러나 웹 사이트의 목적에 따라 </a:t>
            </a:r>
            <a:r>
              <a:rPr lang="ko-KR" altLang="en-US" dirty="0" smtClean="0"/>
              <a:t>미적인 </a:t>
            </a:r>
            <a:r>
              <a:rPr lang="ko-KR" altLang="en-US" dirty="0"/>
              <a:t>면을 중요하게 요구하는 웹 사이트 또는</a:t>
            </a:r>
            <a:r>
              <a:rPr lang="en-US" altLang="ko-KR" dirty="0"/>
              <a:t>, </a:t>
            </a:r>
            <a:r>
              <a:rPr lang="ko-KR" altLang="en-US" dirty="0"/>
              <a:t>기능적인 면을 중요하게 요구하는 웹 사이트도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02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 사이트 디자인의 두 가지 방향</a:t>
            </a:r>
            <a:endParaRPr lang="en-US" altLang="ko-KR" dirty="0"/>
          </a:p>
          <a:p>
            <a:pPr lvl="2"/>
            <a:r>
              <a:rPr lang="ko-KR" altLang="en-US" dirty="0"/>
              <a:t>미적</a:t>
            </a:r>
            <a:r>
              <a:rPr lang="en-US" altLang="ko-KR" dirty="0"/>
              <a:t>, </a:t>
            </a:r>
            <a:r>
              <a:rPr lang="ko-KR" altLang="en-US" dirty="0"/>
              <a:t>심리적 측면이 중요하게 요구되는 웹 사이트</a:t>
            </a:r>
            <a:endParaRPr lang="en-US" altLang="ko-KR" dirty="0"/>
          </a:p>
          <a:p>
            <a:pPr lvl="2"/>
            <a:r>
              <a:rPr lang="ko-KR" altLang="en-US" dirty="0"/>
              <a:t>기능적 측면이 중요하게 요구되는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미적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심리적 </a:t>
            </a:r>
            <a:r>
              <a:rPr lang="ko-KR" altLang="en-US" dirty="0"/>
              <a:t>측면이 중요하게 요구되는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/>
              <a:t>미적</a:t>
            </a:r>
            <a:r>
              <a:rPr lang="en-US" altLang="ko-KR" dirty="0"/>
              <a:t>, </a:t>
            </a:r>
            <a:r>
              <a:rPr lang="ko-KR" altLang="en-US" dirty="0"/>
              <a:t>심리적 측면이 중요하게 요구된다는 것은 사용자가 시각적 만족과 즐거움을 얻을 수 있는 웹 </a:t>
            </a:r>
            <a:r>
              <a:rPr lang="ko-KR" altLang="en-US" dirty="0" smtClean="0"/>
              <a:t>사이트를 말함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/>
              <a:t>웹은 멀티미디어 매체라는 특성이 있으므로</a:t>
            </a:r>
            <a:r>
              <a:rPr lang="en-US" altLang="ko-KR" dirty="0"/>
              <a:t>, </a:t>
            </a:r>
            <a:r>
              <a:rPr lang="ko-KR" altLang="en-US" dirty="0"/>
              <a:t>시각뿐만 아니라 청각 등 다른 </a:t>
            </a:r>
            <a:r>
              <a:rPr lang="ko-KR" altLang="en-US" spc="-70" dirty="0" smtClean="0"/>
              <a:t>감각을 </a:t>
            </a:r>
            <a:r>
              <a:rPr lang="ko-KR" altLang="en-US" spc="-70" dirty="0"/>
              <a:t>더하여 </a:t>
            </a:r>
            <a:r>
              <a:rPr lang="ko-KR" altLang="en-US" spc="-70" dirty="0" err="1"/>
              <a:t>콘텐츠에</a:t>
            </a:r>
            <a:r>
              <a:rPr lang="ko-KR" altLang="en-US" spc="-70" dirty="0"/>
              <a:t> 좀더 많은 관심을 유발하고 즐거움을 줄 수 있어야 </a:t>
            </a:r>
            <a:r>
              <a:rPr lang="ko-KR" altLang="en-US" spc="-70" dirty="0" smtClean="0"/>
              <a:t>함</a:t>
            </a:r>
            <a:r>
              <a:rPr lang="en-US" altLang="ko-KR" spc="-70" dirty="0" smtClean="0"/>
              <a:t>. </a:t>
            </a:r>
          </a:p>
          <a:p>
            <a:pPr lvl="3"/>
            <a:r>
              <a:rPr lang="ko-KR" altLang="en-US" dirty="0" smtClean="0"/>
              <a:t>만족과 즐거움은 좀 더 </a:t>
            </a:r>
            <a:r>
              <a:rPr lang="ko-KR" altLang="en-US" dirty="0"/>
              <a:t>발전하여 웹 사이트에 대한 긍정적 인상과 태도로 연결되고</a:t>
            </a:r>
            <a:r>
              <a:rPr lang="en-US" altLang="ko-KR" dirty="0"/>
              <a:t>, </a:t>
            </a:r>
            <a:r>
              <a:rPr lang="ko-KR" altLang="en-US" dirty="0"/>
              <a:t>웹 사이트 성공에 </a:t>
            </a:r>
            <a:r>
              <a:rPr lang="ko-KR" altLang="en-US" dirty="0" smtClean="0"/>
              <a:t>영향을 미침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12-1] </a:t>
            </a:r>
            <a:r>
              <a:rPr lang="ko-KR" altLang="en-US" dirty="0"/>
              <a:t>미적</a:t>
            </a:r>
            <a:r>
              <a:rPr lang="en-US" altLang="ko-KR" dirty="0"/>
              <a:t>, </a:t>
            </a:r>
            <a:r>
              <a:rPr lang="ko-KR" altLang="en-US" dirty="0"/>
              <a:t>심리적 측면이 중요하게 요구되는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/>
              <a:t>국내 광고대행사 제일기획</a:t>
            </a:r>
            <a:r>
              <a:rPr lang="en-US" altLang="ko-KR" dirty="0"/>
              <a:t>(http://www.cheil.co.kr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국내 광고대행사 제일기획의 웹 사이트로 시각적 만족과 즐거움을 얻을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국내 광고대행사 제일기획</a:t>
            </a:r>
            <a:r>
              <a:rPr lang="en-US" altLang="ko-KR" dirty="0"/>
              <a:t>(http://www.cheil.co.kr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크기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026" name="Picture 2" descr="C:\Users\Hiya\Desktop\Task\001_한빛_강의교안\ch12\ch12-0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4273222" cy="222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ya\Desktop\Task\001_한빛_강의교안\ch12\ch12-0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589" y="1577752"/>
            <a:ext cx="4273222" cy="222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ya\Desktop\Task\001_한빛_강의교안\ch12\ch12-03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6" y="4149080"/>
            <a:ext cx="4273222" cy="222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iya\Desktop\Task\001_한빛_강의교안\ch12\ch12-04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66" y="4154578"/>
            <a:ext cx="4273222" cy="222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국내 광고대행사 제일기획</a:t>
            </a:r>
            <a:r>
              <a:rPr lang="en-US" altLang="ko-KR" dirty="0"/>
              <a:t>(http://www.cheil.co.kr) </a:t>
            </a:r>
            <a:r>
              <a:rPr lang="ko-KR" altLang="en-US" dirty="0"/>
              <a:t>크기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4"/>
            <a:r>
              <a:rPr lang="ko-KR" altLang="en-US" dirty="0" err="1"/>
              <a:t>크리에이티브</a:t>
            </a:r>
            <a:r>
              <a:rPr lang="en-US" altLang="ko-KR" dirty="0"/>
              <a:t>(creative)</a:t>
            </a:r>
            <a:r>
              <a:rPr lang="ko-KR" altLang="en-US" dirty="0"/>
              <a:t>와 </a:t>
            </a:r>
            <a:r>
              <a:rPr lang="ko-KR" altLang="en-US" dirty="0" err="1"/>
              <a:t>콘셉트</a:t>
            </a:r>
            <a:r>
              <a:rPr lang="en-US" altLang="ko-KR" dirty="0"/>
              <a:t>(concept)</a:t>
            </a:r>
            <a:r>
              <a:rPr lang="ko-KR" altLang="en-US" dirty="0"/>
              <a:t>를 중요하게 다루는 광고 회사인 만큼 웹 사이트의 기능과 </a:t>
            </a:r>
            <a:r>
              <a:rPr lang="ko-KR" altLang="en-US" dirty="0" smtClean="0"/>
              <a:t>내용보다는 시각적인 </a:t>
            </a:r>
            <a:r>
              <a:rPr lang="ko-KR" altLang="en-US" dirty="0"/>
              <a:t>요소와 재미에 비중을 두어 디자인하였다</a:t>
            </a:r>
            <a:r>
              <a:rPr lang="en-US" altLang="ko-KR" dirty="0"/>
              <a:t>. </a:t>
            </a:r>
            <a:r>
              <a:rPr lang="ko-KR" altLang="en-US" dirty="0"/>
              <a:t>참신하고 독특한 분위기를 잘 나타내고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메인 페이지에서 강렬하고 역동적인 플래시 애니메이션을 보여주며</a:t>
            </a:r>
            <a:r>
              <a:rPr lang="en-US" altLang="ko-KR" dirty="0"/>
              <a:t>, </a:t>
            </a:r>
            <a:r>
              <a:rPr lang="ko-KR" altLang="en-US" dirty="0"/>
              <a:t>자석의 위치에 따라 텍스트의 이미지가 </a:t>
            </a:r>
            <a:r>
              <a:rPr lang="ko-KR" altLang="en-US" dirty="0" smtClean="0"/>
              <a:t>왜곡되는 </a:t>
            </a:r>
            <a:r>
              <a:rPr lang="ko-KR" altLang="en-US" dirty="0"/>
              <a:t>재미를 보여준다</a:t>
            </a:r>
            <a:r>
              <a:rPr lang="en-US" altLang="ko-KR" dirty="0"/>
              <a:t>. </a:t>
            </a:r>
            <a:r>
              <a:rPr lang="ko-KR" altLang="en-US" dirty="0"/>
              <a:t>서브 페이지에서는 각 페이지의 분위기에 맞게 사용자가 창조적인 미션을 수행할 수 </a:t>
            </a:r>
            <a:r>
              <a:rPr lang="ko-KR" altLang="en-US" dirty="0" smtClean="0"/>
              <a:t>있도록 상호 </a:t>
            </a:r>
            <a:r>
              <a:rPr lang="ko-KR" altLang="en-US" dirty="0"/>
              <a:t>작용을 제공한다</a:t>
            </a:r>
            <a:r>
              <a:rPr lang="en-US" altLang="ko-KR" dirty="0"/>
              <a:t>. </a:t>
            </a:r>
            <a:r>
              <a:rPr lang="ko-KR" altLang="en-US" dirty="0"/>
              <a:t>포트폴리오의 사진을 마우스 커서로 돌려가며 보는 인터페이스</a:t>
            </a:r>
            <a:r>
              <a:rPr lang="en-US" altLang="ko-KR" dirty="0"/>
              <a:t>, </a:t>
            </a:r>
            <a:r>
              <a:rPr lang="ko-KR" altLang="en-US" dirty="0"/>
              <a:t>작은 싹에 물을 주면 </a:t>
            </a:r>
            <a:r>
              <a:rPr lang="ko-KR" altLang="en-US" dirty="0" smtClean="0"/>
              <a:t>식물이 </a:t>
            </a:r>
            <a:r>
              <a:rPr lang="ko-KR" altLang="en-US" dirty="0"/>
              <a:t>자라는 </a:t>
            </a:r>
            <a:r>
              <a:rPr lang="ko-KR" altLang="en-US" dirty="0" err="1"/>
              <a:t>인터랙션</a:t>
            </a:r>
            <a:r>
              <a:rPr lang="ko-KR" altLang="en-US" dirty="0"/>
              <a:t> 등 흥미로운 요소가 곳곳에 숨어 있는 사이트다</a:t>
            </a:r>
            <a:r>
              <a:rPr lang="en-US" altLang="ko-KR" dirty="0"/>
              <a:t>.</a:t>
            </a:r>
          </a:p>
          <a:p>
            <a:pPr lvl="2"/>
            <a:endParaRPr lang="ko-KR" altLang="en-US" dirty="0"/>
          </a:p>
        </p:txBody>
      </p:sp>
      <p:pic>
        <p:nvPicPr>
          <p:cNvPr id="2050" name="Picture 2" descr="C:\Users\Hiya\Desktop\Task\001_한빛_강의교안\ch12\ch12-05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4273222" cy="222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iya\Desktop\Task\001_한빛_강의교안\ch12\ch12-06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84784"/>
            <a:ext cx="4273222" cy="222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디자인의 두 가지 방향</a:t>
            </a:r>
            <a:endParaRPr lang="en-US" altLang="ko-KR" dirty="0"/>
          </a:p>
          <a:p>
            <a:pPr lvl="1"/>
            <a:r>
              <a:rPr lang="ko-KR" altLang="en-US" dirty="0"/>
              <a:t>기능적 측면이 중요하게 요구되는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3"/>
            <a:r>
              <a:rPr lang="ko-KR" altLang="en-US" dirty="0"/>
              <a:t>기능적인 면이 중요하게 요구된다는 것은 웹 사이트가 존재하는 가장 기본적 목적으로 웹 사이트가 </a:t>
            </a:r>
            <a:r>
              <a:rPr lang="ko-KR" altLang="en-US" dirty="0" smtClean="0"/>
              <a:t>사용자에게 </a:t>
            </a:r>
            <a:r>
              <a:rPr lang="ko-KR" altLang="en-US" dirty="0"/>
              <a:t>쓸모 있는 정보를 전달한다는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3"/>
            <a:r>
              <a:rPr lang="ko-KR" altLang="en-US" dirty="0"/>
              <a:t>사용자가 좀더 편리하고 즐겁게 </a:t>
            </a:r>
            <a:r>
              <a:rPr lang="ko-KR" altLang="en-US" dirty="0" smtClean="0"/>
              <a:t>원하는 정보를 </a:t>
            </a:r>
            <a:r>
              <a:rPr lang="ko-KR" altLang="en-US" dirty="0"/>
              <a:t>얻거나 서비스를 받을 수 있어야 한다는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기능적 측면이 중요하게 요구되는 웹 </a:t>
            </a:r>
            <a:r>
              <a:rPr lang="ko-KR" altLang="en-US" dirty="0" smtClean="0"/>
              <a:t>사이트에 필요한 디자인</a:t>
            </a:r>
            <a:endParaRPr lang="en-US" altLang="ko-KR" dirty="0" smtClean="0"/>
          </a:p>
          <a:p>
            <a:pPr lvl="3"/>
            <a:r>
              <a:rPr lang="ko-KR" altLang="en-US" dirty="0"/>
              <a:t>페이지 내용을 쉽게 파악할 수 있는 디자인</a:t>
            </a:r>
          </a:p>
          <a:p>
            <a:pPr lvl="3"/>
            <a:r>
              <a:rPr lang="ko-KR" altLang="en-US" dirty="0" smtClean="0"/>
              <a:t>정보의 </a:t>
            </a:r>
            <a:r>
              <a:rPr lang="ko-KR" altLang="en-US" dirty="0"/>
              <a:t>의미를 정확하게 전달하는 명료한 디자인</a:t>
            </a:r>
          </a:p>
          <a:p>
            <a:pPr lvl="3"/>
            <a:r>
              <a:rPr lang="ko-KR" altLang="en-US" dirty="0" smtClean="0"/>
              <a:t>사용자 </a:t>
            </a:r>
            <a:r>
              <a:rPr lang="ko-KR" altLang="en-US" dirty="0"/>
              <a:t>환경에 맞는 기술을 적용한 디자인</a:t>
            </a:r>
          </a:p>
          <a:p>
            <a:pPr lvl="3"/>
            <a:r>
              <a:rPr lang="ko-KR" altLang="en-US" dirty="0" err="1" smtClean="0"/>
              <a:t>네비게이션과</a:t>
            </a:r>
            <a:r>
              <a:rPr lang="ko-KR" altLang="en-US" dirty="0" smtClean="0"/>
              <a:t> </a:t>
            </a:r>
            <a:r>
              <a:rPr lang="ko-KR" altLang="en-US" dirty="0"/>
              <a:t>웹 사이트 구조를 쉽게 이해할 수 있는 일관성 있는 디자인</a:t>
            </a:r>
          </a:p>
        </p:txBody>
      </p:sp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0612" y="60325"/>
            <a:ext cx="7801867" cy="439738"/>
          </a:xfrm>
        </p:spPr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디자인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12-2] </a:t>
            </a:r>
            <a:r>
              <a:rPr lang="ko-KR" altLang="en-US" dirty="0" smtClean="0"/>
              <a:t>기능적 측면이 중요하게 요구되는 웹 사이트</a:t>
            </a:r>
            <a:endParaRPr lang="en-US" altLang="ko-KR" dirty="0" smtClean="0"/>
          </a:p>
          <a:p>
            <a:pPr lvl="2"/>
            <a:r>
              <a:rPr lang="ko-KR" altLang="en-US" dirty="0"/>
              <a:t>국민은행</a:t>
            </a:r>
            <a:r>
              <a:rPr lang="en-US" altLang="ko-KR" dirty="0"/>
              <a:t>(http://www.kbstar.com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/>
              <a:t>국민은행 사이버 </a:t>
            </a:r>
            <a:r>
              <a:rPr lang="ko-KR" altLang="en-US" dirty="0" err="1"/>
              <a:t>뱅킹</a:t>
            </a:r>
            <a:r>
              <a:rPr lang="ko-KR" altLang="en-US" dirty="0"/>
              <a:t> 사이트로</a:t>
            </a:r>
            <a:r>
              <a:rPr lang="en-US" altLang="ko-KR" dirty="0"/>
              <a:t>, </a:t>
            </a:r>
            <a:r>
              <a:rPr lang="ko-KR" altLang="en-US" dirty="0"/>
              <a:t>집에서 은행 업무를 편하게 </a:t>
            </a:r>
            <a:r>
              <a:rPr lang="ko-KR" altLang="en-US" dirty="0" smtClean="0"/>
              <a:t>볼 수 </a:t>
            </a:r>
            <a:r>
              <a:rPr lang="ko-KR" altLang="en-US" dirty="0"/>
              <a:t>있도록 쉽고 다양한 기능들을 고루 갖추고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사용자는 </a:t>
            </a:r>
            <a:r>
              <a:rPr lang="ko-KR" altLang="en-US" dirty="0"/>
              <a:t>일관성 있는 페이지 레이아웃과 </a:t>
            </a:r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smtClean="0"/>
              <a:t>요소로 웹 </a:t>
            </a:r>
            <a:r>
              <a:rPr lang="ko-KR" altLang="en-US" dirty="0"/>
              <a:t>사이트의 내용과 구조를 쉽게 파악할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C:\Users\Hiya\Desktop\Task\001_한빛_강의교안\ch12\ch12-0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40" y="2999363"/>
            <a:ext cx="3396760" cy="356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ya\Desktop\Task\001_한빛_강의교안\ch12\ch12-08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99363"/>
            <a:ext cx="3529079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7654</TotalTime>
  <Words>2230</Words>
  <Application>Microsoft Office PowerPoint</Application>
  <PresentationFormat>화면 슬라이드 쇼(4:3)</PresentationFormat>
  <Paragraphs>265</Paragraphs>
  <Slides>38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한빛마스터</vt:lpstr>
      <vt:lpstr>디자인 리서치</vt:lpstr>
      <vt:lpstr>PowerPoint 프레젠테이션</vt:lpstr>
      <vt:lpstr>목 차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01 디자인 목표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02 디자인 스타일 분류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Hiya</cp:lastModifiedBy>
  <cp:revision>514</cp:revision>
  <dcterms:created xsi:type="dcterms:W3CDTF">1601-01-01T00:00:00Z</dcterms:created>
  <dcterms:modified xsi:type="dcterms:W3CDTF">2012-03-04T21:10:22Z</dcterms:modified>
</cp:coreProperties>
</file>